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257" r:id="rId3"/>
    <p:sldId id="258" r:id="rId4"/>
    <p:sldId id="259" r:id="rId5"/>
  </p:sldIdLst>
  <p:sldSz cx="23317200" cy="30175200"/>
  <p:notesSz cx="6858000" cy="9144000"/>
  <p:defaultTextStyle>
    <a:defPPr>
      <a:defRPr lang="en-US"/>
    </a:defPPr>
    <a:lvl1pPr marL="0" algn="l" defTabSz="2567635" rtl="0" eaLnBrk="1" latinLnBrk="0" hangingPunct="1">
      <a:defRPr sz="5054" kern="1200">
        <a:solidFill>
          <a:schemeClr val="tx1"/>
        </a:solidFill>
        <a:latin typeface="+mn-lt"/>
        <a:ea typeface="+mn-ea"/>
        <a:cs typeface="+mn-cs"/>
      </a:defRPr>
    </a:lvl1pPr>
    <a:lvl2pPr marL="1283818" algn="l" defTabSz="2567635" rtl="0" eaLnBrk="1" latinLnBrk="0" hangingPunct="1">
      <a:defRPr sz="5054" kern="1200">
        <a:solidFill>
          <a:schemeClr val="tx1"/>
        </a:solidFill>
        <a:latin typeface="+mn-lt"/>
        <a:ea typeface="+mn-ea"/>
        <a:cs typeface="+mn-cs"/>
      </a:defRPr>
    </a:lvl2pPr>
    <a:lvl3pPr marL="2567635" algn="l" defTabSz="2567635" rtl="0" eaLnBrk="1" latinLnBrk="0" hangingPunct="1">
      <a:defRPr sz="5054" kern="1200">
        <a:solidFill>
          <a:schemeClr val="tx1"/>
        </a:solidFill>
        <a:latin typeface="+mn-lt"/>
        <a:ea typeface="+mn-ea"/>
        <a:cs typeface="+mn-cs"/>
      </a:defRPr>
    </a:lvl3pPr>
    <a:lvl4pPr marL="3851453" algn="l" defTabSz="2567635" rtl="0" eaLnBrk="1" latinLnBrk="0" hangingPunct="1">
      <a:defRPr sz="5054" kern="1200">
        <a:solidFill>
          <a:schemeClr val="tx1"/>
        </a:solidFill>
        <a:latin typeface="+mn-lt"/>
        <a:ea typeface="+mn-ea"/>
        <a:cs typeface="+mn-cs"/>
      </a:defRPr>
    </a:lvl4pPr>
    <a:lvl5pPr marL="5135270" algn="l" defTabSz="2567635" rtl="0" eaLnBrk="1" latinLnBrk="0" hangingPunct="1">
      <a:defRPr sz="5054" kern="1200">
        <a:solidFill>
          <a:schemeClr val="tx1"/>
        </a:solidFill>
        <a:latin typeface="+mn-lt"/>
        <a:ea typeface="+mn-ea"/>
        <a:cs typeface="+mn-cs"/>
      </a:defRPr>
    </a:lvl5pPr>
    <a:lvl6pPr marL="6419088" algn="l" defTabSz="2567635" rtl="0" eaLnBrk="1" latinLnBrk="0" hangingPunct="1">
      <a:defRPr sz="5054" kern="1200">
        <a:solidFill>
          <a:schemeClr val="tx1"/>
        </a:solidFill>
        <a:latin typeface="+mn-lt"/>
        <a:ea typeface="+mn-ea"/>
        <a:cs typeface="+mn-cs"/>
      </a:defRPr>
    </a:lvl6pPr>
    <a:lvl7pPr marL="7702906" algn="l" defTabSz="2567635" rtl="0" eaLnBrk="1" latinLnBrk="0" hangingPunct="1">
      <a:defRPr sz="5054" kern="1200">
        <a:solidFill>
          <a:schemeClr val="tx1"/>
        </a:solidFill>
        <a:latin typeface="+mn-lt"/>
        <a:ea typeface="+mn-ea"/>
        <a:cs typeface="+mn-cs"/>
      </a:defRPr>
    </a:lvl7pPr>
    <a:lvl8pPr marL="8986723" algn="l" defTabSz="2567635" rtl="0" eaLnBrk="1" latinLnBrk="0" hangingPunct="1">
      <a:defRPr sz="5054" kern="1200">
        <a:solidFill>
          <a:schemeClr val="tx1"/>
        </a:solidFill>
        <a:latin typeface="+mn-lt"/>
        <a:ea typeface="+mn-ea"/>
        <a:cs typeface="+mn-cs"/>
      </a:defRPr>
    </a:lvl8pPr>
    <a:lvl9pPr marL="10270541" algn="l" defTabSz="2567635" rtl="0" eaLnBrk="1" latinLnBrk="0" hangingPunct="1">
      <a:defRPr sz="505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3A2"/>
    <a:srgbClr val="CFB585"/>
    <a:srgbClr val="32006E"/>
    <a:srgbClr val="330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264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6BCB6-11BE-4B79-8931-CD9209347EC2}" type="datetimeFigureOut">
              <a:rPr lang="en-US" smtClean="0"/>
              <a:t>1/29/2016</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4E0CB-6161-4405-8169-9A7D88F73C9A}" type="slidenum">
              <a:rPr lang="en-US" smtClean="0"/>
              <a:t>‹#›</a:t>
            </a:fld>
            <a:endParaRPr lang="en-US"/>
          </a:p>
        </p:txBody>
      </p:sp>
    </p:spTree>
    <p:extLst>
      <p:ext uri="{BB962C8B-B14F-4D97-AF65-F5344CB8AC3E}">
        <p14:creationId xmlns:p14="http://schemas.microsoft.com/office/powerpoint/2010/main" val="10050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4E0CB-6161-4405-8169-9A7D88F73C9A}" type="slidenum">
              <a:rPr lang="en-US" smtClean="0"/>
              <a:t>2</a:t>
            </a:fld>
            <a:endParaRPr lang="en-US"/>
          </a:p>
        </p:txBody>
      </p:sp>
    </p:spTree>
    <p:extLst>
      <p:ext uri="{BB962C8B-B14F-4D97-AF65-F5344CB8AC3E}">
        <p14:creationId xmlns:p14="http://schemas.microsoft.com/office/powerpoint/2010/main" val="1576209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48790" y="4938397"/>
            <a:ext cx="19819620" cy="10505440"/>
          </a:xfrm>
        </p:spPr>
        <p:txBody>
          <a:bodyPr anchor="b"/>
          <a:lstStyle>
            <a:lvl1pPr algn="ctr">
              <a:defRPr sz="15300"/>
            </a:lvl1pPr>
          </a:lstStyle>
          <a:p>
            <a:r>
              <a:rPr lang="en-US" smtClean="0"/>
              <a:t>Click to edit Master title style</a:t>
            </a:r>
            <a:endParaRPr lang="en-US" dirty="0"/>
          </a:p>
        </p:txBody>
      </p:sp>
      <p:sp>
        <p:nvSpPr>
          <p:cNvPr id="3" name="Subtitle 2"/>
          <p:cNvSpPr>
            <a:spLocks noGrp="1"/>
          </p:cNvSpPr>
          <p:nvPr>
            <p:ph type="subTitle" idx="1"/>
          </p:nvPr>
        </p:nvSpPr>
        <p:spPr>
          <a:xfrm>
            <a:off x="2914650" y="15848967"/>
            <a:ext cx="17487900" cy="7285353"/>
          </a:xfrm>
        </p:spPr>
        <p:txBody>
          <a:bodyPr/>
          <a:lstStyle>
            <a:lvl1pPr marL="0" indent="0" algn="ctr">
              <a:buNone/>
              <a:defRPr sz="6120"/>
            </a:lvl1pPr>
            <a:lvl2pPr marL="1165860" indent="0" algn="ctr">
              <a:buNone/>
              <a:defRPr sz="5100"/>
            </a:lvl2pPr>
            <a:lvl3pPr marL="2331720" indent="0" algn="ctr">
              <a:buNone/>
              <a:defRPr sz="4590"/>
            </a:lvl3pPr>
            <a:lvl4pPr marL="3497580" indent="0" algn="ctr">
              <a:buNone/>
              <a:defRPr sz="4080"/>
            </a:lvl4pPr>
            <a:lvl5pPr marL="4663440" indent="0" algn="ctr">
              <a:buNone/>
              <a:defRPr sz="4080"/>
            </a:lvl5pPr>
            <a:lvl6pPr marL="5829300" indent="0" algn="ctr">
              <a:buNone/>
              <a:defRPr sz="4080"/>
            </a:lvl6pPr>
            <a:lvl7pPr marL="6995160" indent="0" algn="ctr">
              <a:buNone/>
              <a:defRPr sz="4080"/>
            </a:lvl7pPr>
            <a:lvl8pPr marL="8161020" indent="0" algn="ctr">
              <a:buNone/>
              <a:defRPr sz="4080"/>
            </a:lvl8pPr>
            <a:lvl9pPr marL="9326880" indent="0" algn="ctr">
              <a:buNone/>
              <a:defRPr sz="40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9209233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423484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86373" y="1606550"/>
            <a:ext cx="5027771" cy="2557208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03059" y="1606550"/>
            <a:ext cx="14791849" cy="255720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25010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41125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0914" y="7522854"/>
            <a:ext cx="20111085" cy="12552043"/>
          </a:xfrm>
        </p:spPr>
        <p:txBody>
          <a:bodyPr anchor="b"/>
          <a:lstStyle>
            <a:lvl1pPr>
              <a:defRPr sz="15300"/>
            </a:lvl1pPr>
          </a:lstStyle>
          <a:p>
            <a:r>
              <a:rPr lang="en-US" smtClean="0"/>
              <a:t>Click to edit Master title style</a:t>
            </a:r>
            <a:endParaRPr lang="en-US" dirty="0"/>
          </a:p>
        </p:txBody>
      </p:sp>
      <p:sp>
        <p:nvSpPr>
          <p:cNvPr id="3" name="Text Placeholder 2"/>
          <p:cNvSpPr>
            <a:spLocks noGrp="1"/>
          </p:cNvSpPr>
          <p:nvPr>
            <p:ph type="body" idx="1"/>
          </p:nvPr>
        </p:nvSpPr>
        <p:spPr>
          <a:xfrm>
            <a:off x="1590914" y="20193644"/>
            <a:ext cx="20111085" cy="6600823"/>
          </a:xfrm>
        </p:spPr>
        <p:txBody>
          <a:bodyPr/>
          <a:lstStyle>
            <a:lvl1pPr marL="0" indent="0">
              <a:buNone/>
              <a:defRPr sz="6120">
                <a:solidFill>
                  <a:schemeClr val="tx1"/>
                </a:solidFill>
              </a:defRPr>
            </a:lvl1pPr>
            <a:lvl2pPr marL="1165860" indent="0">
              <a:buNone/>
              <a:defRPr sz="5100">
                <a:solidFill>
                  <a:schemeClr val="tx1">
                    <a:tint val="75000"/>
                  </a:schemeClr>
                </a:solidFill>
              </a:defRPr>
            </a:lvl2pPr>
            <a:lvl3pPr marL="2331720" indent="0">
              <a:buNone/>
              <a:defRPr sz="4590">
                <a:solidFill>
                  <a:schemeClr val="tx1">
                    <a:tint val="75000"/>
                  </a:schemeClr>
                </a:solidFill>
              </a:defRPr>
            </a:lvl3pPr>
            <a:lvl4pPr marL="3497580" indent="0">
              <a:buNone/>
              <a:defRPr sz="4080">
                <a:solidFill>
                  <a:schemeClr val="tx1">
                    <a:tint val="75000"/>
                  </a:schemeClr>
                </a:solidFill>
              </a:defRPr>
            </a:lvl4pPr>
            <a:lvl5pPr marL="4663440" indent="0">
              <a:buNone/>
              <a:defRPr sz="4080">
                <a:solidFill>
                  <a:schemeClr val="tx1">
                    <a:tint val="75000"/>
                  </a:schemeClr>
                </a:solidFill>
              </a:defRPr>
            </a:lvl5pPr>
            <a:lvl6pPr marL="5829300" indent="0">
              <a:buNone/>
              <a:defRPr sz="4080">
                <a:solidFill>
                  <a:schemeClr val="tx1">
                    <a:tint val="75000"/>
                  </a:schemeClr>
                </a:solidFill>
              </a:defRPr>
            </a:lvl6pPr>
            <a:lvl7pPr marL="6995160" indent="0">
              <a:buNone/>
              <a:defRPr sz="4080">
                <a:solidFill>
                  <a:schemeClr val="tx1">
                    <a:tint val="75000"/>
                  </a:schemeClr>
                </a:solidFill>
              </a:defRPr>
            </a:lvl7pPr>
            <a:lvl8pPr marL="8161020" indent="0">
              <a:buNone/>
              <a:defRPr sz="4080">
                <a:solidFill>
                  <a:schemeClr val="tx1">
                    <a:tint val="75000"/>
                  </a:schemeClr>
                </a:solidFill>
              </a:defRPr>
            </a:lvl8pPr>
            <a:lvl9pPr marL="9326880" indent="0">
              <a:buNone/>
              <a:defRPr sz="40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5BA0B4-FF96-4AF5-B31A-84ED1EED6AFE}"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94701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03058" y="8032750"/>
            <a:ext cx="990981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1804333" y="8032750"/>
            <a:ext cx="990981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5BA0B4-FF96-4AF5-B31A-84ED1EED6AFE}"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31853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6095" y="1606557"/>
            <a:ext cx="20111085" cy="58324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06097" y="7397117"/>
            <a:ext cx="9864267" cy="3625213"/>
          </a:xfrm>
        </p:spPr>
        <p:txBody>
          <a:bodyPr anchor="b"/>
          <a:lstStyle>
            <a:lvl1pPr marL="0" indent="0">
              <a:buNone/>
              <a:defRPr sz="6120" b="1"/>
            </a:lvl1pPr>
            <a:lvl2pPr marL="1165860" indent="0">
              <a:buNone/>
              <a:defRPr sz="5100" b="1"/>
            </a:lvl2pPr>
            <a:lvl3pPr marL="2331720" indent="0">
              <a:buNone/>
              <a:defRPr sz="4590" b="1"/>
            </a:lvl3pPr>
            <a:lvl4pPr marL="3497580" indent="0">
              <a:buNone/>
              <a:defRPr sz="4080" b="1"/>
            </a:lvl4pPr>
            <a:lvl5pPr marL="4663440" indent="0">
              <a:buNone/>
              <a:defRPr sz="4080" b="1"/>
            </a:lvl5pPr>
            <a:lvl6pPr marL="5829300" indent="0">
              <a:buNone/>
              <a:defRPr sz="4080" b="1"/>
            </a:lvl6pPr>
            <a:lvl7pPr marL="6995160" indent="0">
              <a:buNone/>
              <a:defRPr sz="4080" b="1"/>
            </a:lvl7pPr>
            <a:lvl8pPr marL="8161020" indent="0">
              <a:buNone/>
              <a:defRPr sz="4080" b="1"/>
            </a:lvl8pPr>
            <a:lvl9pPr marL="9326880" indent="0">
              <a:buNone/>
              <a:defRPr sz="4080" b="1"/>
            </a:lvl9pPr>
          </a:lstStyle>
          <a:p>
            <a:pPr lvl="0"/>
            <a:r>
              <a:rPr lang="en-US" smtClean="0"/>
              <a:t>Click to edit Master text styles</a:t>
            </a:r>
          </a:p>
        </p:txBody>
      </p:sp>
      <p:sp>
        <p:nvSpPr>
          <p:cNvPr id="4" name="Content Placeholder 3"/>
          <p:cNvSpPr>
            <a:spLocks noGrp="1"/>
          </p:cNvSpPr>
          <p:nvPr>
            <p:ph sz="half" idx="2"/>
          </p:nvPr>
        </p:nvSpPr>
        <p:spPr>
          <a:xfrm>
            <a:off x="1606097" y="11022330"/>
            <a:ext cx="9864267"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1804334" y="7397117"/>
            <a:ext cx="9912847" cy="3625213"/>
          </a:xfrm>
        </p:spPr>
        <p:txBody>
          <a:bodyPr anchor="b"/>
          <a:lstStyle>
            <a:lvl1pPr marL="0" indent="0">
              <a:buNone/>
              <a:defRPr sz="6120" b="1"/>
            </a:lvl1pPr>
            <a:lvl2pPr marL="1165860" indent="0">
              <a:buNone/>
              <a:defRPr sz="5100" b="1"/>
            </a:lvl2pPr>
            <a:lvl3pPr marL="2331720" indent="0">
              <a:buNone/>
              <a:defRPr sz="4590" b="1"/>
            </a:lvl3pPr>
            <a:lvl4pPr marL="3497580" indent="0">
              <a:buNone/>
              <a:defRPr sz="4080" b="1"/>
            </a:lvl4pPr>
            <a:lvl5pPr marL="4663440" indent="0">
              <a:buNone/>
              <a:defRPr sz="4080" b="1"/>
            </a:lvl5pPr>
            <a:lvl6pPr marL="5829300" indent="0">
              <a:buNone/>
              <a:defRPr sz="4080" b="1"/>
            </a:lvl6pPr>
            <a:lvl7pPr marL="6995160" indent="0">
              <a:buNone/>
              <a:defRPr sz="4080" b="1"/>
            </a:lvl7pPr>
            <a:lvl8pPr marL="8161020" indent="0">
              <a:buNone/>
              <a:defRPr sz="4080" b="1"/>
            </a:lvl8pPr>
            <a:lvl9pPr marL="9326880" indent="0">
              <a:buNone/>
              <a:defRPr sz="4080" b="1"/>
            </a:lvl9pPr>
          </a:lstStyle>
          <a:p>
            <a:pPr lvl="0"/>
            <a:r>
              <a:rPr lang="en-US" smtClean="0"/>
              <a:t>Click to edit Master text styles</a:t>
            </a:r>
          </a:p>
        </p:txBody>
      </p:sp>
      <p:sp>
        <p:nvSpPr>
          <p:cNvPr id="6" name="Content Placeholder 5"/>
          <p:cNvSpPr>
            <a:spLocks noGrp="1"/>
          </p:cNvSpPr>
          <p:nvPr>
            <p:ph sz="quarter" idx="4"/>
          </p:nvPr>
        </p:nvSpPr>
        <p:spPr>
          <a:xfrm>
            <a:off x="11804334" y="11022330"/>
            <a:ext cx="9912847"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5BA0B4-FF96-4AF5-B31A-84ED1EED6AFE}" type="datetimeFigureOut">
              <a:rPr lang="en-US" smtClean="0"/>
              <a:t>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9635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5BA0B4-FF96-4AF5-B31A-84ED1EED6AFE}" type="datetimeFigureOut">
              <a:rPr lang="en-US" smtClean="0"/>
              <a:t>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247410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BA0B4-FF96-4AF5-B31A-84ED1EED6AFE}" type="datetimeFigureOut">
              <a:rPr lang="en-US" smtClean="0"/>
              <a:t>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82890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6095" y="2011680"/>
            <a:ext cx="7520404" cy="7040880"/>
          </a:xfrm>
        </p:spPr>
        <p:txBody>
          <a:bodyPr anchor="b"/>
          <a:lstStyle>
            <a:lvl1pPr>
              <a:defRPr sz="8160"/>
            </a:lvl1pPr>
          </a:lstStyle>
          <a:p>
            <a:r>
              <a:rPr lang="en-US" smtClean="0"/>
              <a:t>Click to edit Master title style</a:t>
            </a:r>
            <a:endParaRPr lang="en-US" dirty="0"/>
          </a:p>
        </p:txBody>
      </p:sp>
      <p:sp>
        <p:nvSpPr>
          <p:cNvPr id="3" name="Content Placeholder 2"/>
          <p:cNvSpPr>
            <a:spLocks noGrp="1"/>
          </p:cNvSpPr>
          <p:nvPr>
            <p:ph idx="1"/>
          </p:nvPr>
        </p:nvSpPr>
        <p:spPr>
          <a:xfrm>
            <a:off x="9912847" y="4344677"/>
            <a:ext cx="11804333" cy="21443950"/>
          </a:xfrm>
        </p:spPr>
        <p:txBody>
          <a:bodyPr/>
          <a:lstStyle>
            <a:lvl1pPr>
              <a:defRPr sz="8160"/>
            </a:lvl1pPr>
            <a:lvl2pPr>
              <a:defRPr sz="7140"/>
            </a:lvl2pPr>
            <a:lvl3pPr>
              <a:defRPr sz="612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06095" y="9052560"/>
            <a:ext cx="7520404" cy="16770987"/>
          </a:xfrm>
        </p:spPr>
        <p:txBody>
          <a:bodyPr/>
          <a:lstStyle>
            <a:lvl1pPr marL="0" indent="0">
              <a:buNone/>
              <a:defRPr sz="4080"/>
            </a:lvl1pPr>
            <a:lvl2pPr marL="1165860" indent="0">
              <a:buNone/>
              <a:defRPr sz="3570"/>
            </a:lvl2pPr>
            <a:lvl3pPr marL="2331720" indent="0">
              <a:buNone/>
              <a:defRPr sz="3060"/>
            </a:lvl3pPr>
            <a:lvl4pPr marL="3497580" indent="0">
              <a:buNone/>
              <a:defRPr sz="2550"/>
            </a:lvl4pPr>
            <a:lvl5pPr marL="4663440" indent="0">
              <a:buNone/>
              <a:defRPr sz="2550"/>
            </a:lvl5pPr>
            <a:lvl6pPr marL="5829300" indent="0">
              <a:buNone/>
              <a:defRPr sz="2550"/>
            </a:lvl6pPr>
            <a:lvl7pPr marL="6995160" indent="0">
              <a:buNone/>
              <a:defRPr sz="2550"/>
            </a:lvl7pPr>
            <a:lvl8pPr marL="8161020" indent="0">
              <a:buNone/>
              <a:defRPr sz="2550"/>
            </a:lvl8pPr>
            <a:lvl9pPr marL="9326880" indent="0">
              <a:buNone/>
              <a:defRPr sz="25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BA0B4-FF96-4AF5-B31A-84ED1EED6AFE}"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14519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6095" y="2011680"/>
            <a:ext cx="7520404" cy="7040880"/>
          </a:xfrm>
        </p:spPr>
        <p:txBody>
          <a:bodyPr anchor="b"/>
          <a:lstStyle>
            <a:lvl1pPr>
              <a:defRPr sz="81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912847" y="4344677"/>
            <a:ext cx="11804333" cy="21443950"/>
          </a:xfrm>
        </p:spPr>
        <p:txBody>
          <a:bodyPr anchor="t"/>
          <a:lstStyle>
            <a:lvl1pPr marL="0" indent="0">
              <a:buNone/>
              <a:defRPr sz="8160"/>
            </a:lvl1pPr>
            <a:lvl2pPr marL="1165860" indent="0">
              <a:buNone/>
              <a:defRPr sz="7140"/>
            </a:lvl2pPr>
            <a:lvl3pPr marL="2331720" indent="0">
              <a:buNone/>
              <a:defRPr sz="6120"/>
            </a:lvl3pPr>
            <a:lvl4pPr marL="3497580" indent="0">
              <a:buNone/>
              <a:defRPr sz="5100"/>
            </a:lvl4pPr>
            <a:lvl5pPr marL="4663440" indent="0">
              <a:buNone/>
              <a:defRPr sz="5100"/>
            </a:lvl5pPr>
            <a:lvl6pPr marL="5829300" indent="0">
              <a:buNone/>
              <a:defRPr sz="5100"/>
            </a:lvl6pPr>
            <a:lvl7pPr marL="6995160" indent="0">
              <a:buNone/>
              <a:defRPr sz="5100"/>
            </a:lvl7pPr>
            <a:lvl8pPr marL="8161020" indent="0">
              <a:buNone/>
              <a:defRPr sz="5100"/>
            </a:lvl8pPr>
            <a:lvl9pPr marL="9326880" indent="0">
              <a:buNone/>
              <a:defRPr sz="5100"/>
            </a:lvl9pPr>
          </a:lstStyle>
          <a:p>
            <a:r>
              <a:rPr lang="en-US" smtClean="0"/>
              <a:t>Click icon to add picture</a:t>
            </a:r>
            <a:endParaRPr lang="en-US" dirty="0"/>
          </a:p>
        </p:txBody>
      </p:sp>
      <p:sp>
        <p:nvSpPr>
          <p:cNvPr id="4" name="Text Placeholder 3"/>
          <p:cNvSpPr>
            <a:spLocks noGrp="1"/>
          </p:cNvSpPr>
          <p:nvPr>
            <p:ph type="body" sz="half" idx="2"/>
          </p:nvPr>
        </p:nvSpPr>
        <p:spPr>
          <a:xfrm>
            <a:off x="1606095" y="9052560"/>
            <a:ext cx="7520404" cy="16770987"/>
          </a:xfrm>
        </p:spPr>
        <p:txBody>
          <a:bodyPr/>
          <a:lstStyle>
            <a:lvl1pPr marL="0" indent="0">
              <a:buNone/>
              <a:defRPr sz="4080"/>
            </a:lvl1pPr>
            <a:lvl2pPr marL="1165860" indent="0">
              <a:buNone/>
              <a:defRPr sz="3570"/>
            </a:lvl2pPr>
            <a:lvl3pPr marL="2331720" indent="0">
              <a:buNone/>
              <a:defRPr sz="3060"/>
            </a:lvl3pPr>
            <a:lvl4pPr marL="3497580" indent="0">
              <a:buNone/>
              <a:defRPr sz="2550"/>
            </a:lvl4pPr>
            <a:lvl5pPr marL="4663440" indent="0">
              <a:buNone/>
              <a:defRPr sz="2550"/>
            </a:lvl5pPr>
            <a:lvl6pPr marL="5829300" indent="0">
              <a:buNone/>
              <a:defRPr sz="2550"/>
            </a:lvl6pPr>
            <a:lvl7pPr marL="6995160" indent="0">
              <a:buNone/>
              <a:defRPr sz="2550"/>
            </a:lvl7pPr>
            <a:lvl8pPr marL="8161020" indent="0">
              <a:buNone/>
              <a:defRPr sz="2550"/>
            </a:lvl8pPr>
            <a:lvl9pPr marL="9326880" indent="0">
              <a:buNone/>
              <a:defRPr sz="25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BA0B4-FF96-4AF5-B31A-84ED1EED6AFE}"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612636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3058" y="1606557"/>
            <a:ext cx="20111085" cy="58324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03058" y="8032750"/>
            <a:ext cx="20111085" cy="19145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03058" y="27967947"/>
            <a:ext cx="5246370" cy="1606550"/>
          </a:xfrm>
          <a:prstGeom prst="rect">
            <a:avLst/>
          </a:prstGeom>
        </p:spPr>
        <p:txBody>
          <a:bodyPr vert="horz" lIns="91440" tIns="45720" rIns="91440" bIns="45720" rtlCol="0" anchor="ctr"/>
          <a:lstStyle>
            <a:lvl1pPr algn="l">
              <a:defRPr sz="3060">
                <a:solidFill>
                  <a:schemeClr val="tx1">
                    <a:tint val="75000"/>
                  </a:schemeClr>
                </a:solidFill>
              </a:defRPr>
            </a:lvl1pPr>
          </a:lstStyle>
          <a:p>
            <a:fld id="{FD5BA0B4-FF96-4AF5-B31A-84ED1EED6AFE}" type="datetimeFigureOut">
              <a:rPr lang="en-US" smtClean="0"/>
              <a:t>1/29/2016</a:t>
            </a:fld>
            <a:endParaRPr lang="en-US"/>
          </a:p>
        </p:txBody>
      </p:sp>
      <p:sp>
        <p:nvSpPr>
          <p:cNvPr id="5" name="Footer Placeholder 4"/>
          <p:cNvSpPr>
            <a:spLocks noGrp="1"/>
          </p:cNvSpPr>
          <p:nvPr>
            <p:ph type="ftr" sz="quarter" idx="3"/>
          </p:nvPr>
        </p:nvSpPr>
        <p:spPr>
          <a:xfrm>
            <a:off x="7723823" y="27967947"/>
            <a:ext cx="7869555" cy="1606550"/>
          </a:xfrm>
          <a:prstGeom prst="rect">
            <a:avLst/>
          </a:prstGeom>
        </p:spPr>
        <p:txBody>
          <a:bodyPr vert="horz" lIns="91440" tIns="45720" rIns="91440" bIns="45720" rtlCol="0" anchor="ctr"/>
          <a:lstStyle>
            <a:lvl1pPr algn="ctr">
              <a:defRPr sz="30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467773" y="27967947"/>
            <a:ext cx="5246370" cy="1606550"/>
          </a:xfrm>
          <a:prstGeom prst="rect">
            <a:avLst/>
          </a:prstGeom>
        </p:spPr>
        <p:txBody>
          <a:bodyPr vert="horz" lIns="91440" tIns="45720" rIns="91440" bIns="45720" rtlCol="0" anchor="ctr"/>
          <a:lstStyle>
            <a:lvl1pPr algn="r">
              <a:defRPr sz="3060">
                <a:solidFill>
                  <a:schemeClr val="tx1">
                    <a:tint val="75000"/>
                  </a:schemeClr>
                </a:solidFill>
              </a:defRPr>
            </a:lvl1pPr>
          </a:lstStyle>
          <a:p>
            <a:fld id="{74AF36A7-CA04-4B93-B91C-884145B3CC4C}" type="slidenum">
              <a:rPr lang="en-US" smtClean="0"/>
              <a:t>‹#›</a:t>
            </a:fld>
            <a:endParaRPr lang="en-US"/>
          </a:p>
        </p:txBody>
      </p:sp>
    </p:spTree>
    <p:extLst>
      <p:ext uri="{BB962C8B-B14F-4D97-AF65-F5344CB8AC3E}">
        <p14:creationId xmlns:p14="http://schemas.microsoft.com/office/powerpoint/2010/main" val="3050245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331720" rtl="0" eaLnBrk="1" latinLnBrk="0" hangingPunct="1">
        <a:lnSpc>
          <a:spcPct val="90000"/>
        </a:lnSpc>
        <a:spcBef>
          <a:spcPct val="0"/>
        </a:spcBef>
        <a:buNone/>
        <a:defRPr sz="11220" kern="1200">
          <a:solidFill>
            <a:schemeClr val="tx1"/>
          </a:solidFill>
          <a:latin typeface="+mj-lt"/>
          <a:ea typeface="+mj-ea"/>
          <a:cs typeface="+mj-cs"/>
        </a:defRPr>
      </a:lvl1pPr>
    </p:titleStyle>
    <p:bodyStyle>
      <a:lvl1pPr marL="582930" indent="-582930" algn="l" defTabSz="2331720" rtl="0" eaLnBrk="1" latinLnBrk="0" hangingPunct="1">
        <a:lnSpc>
          <a:spcPct val="90000"/>
        </a:lnSpc>
        <a:spcBef>
          <a:spcPts val="2550"/>
        </a:spcBef>
        <a:buFont typeface="Arial" panose="020B0604020202020204" pitchFamily="34" charset="0"/>
        <a:buChar char="•"/>
        <a:defRPr sz="7140" kern="1200">
          <a:solidFill>
            <a:schemeClr val="tx1"/>
          </a:solidFill>
          <a:latin typeface="+mn-lt"/>
          <a:ea typeface="+mn-ea"/>
          <a:cs typeface="+mn-cs"/>
        </a:defRPr>
      </a:lvl1pPr>
      <a:lvl2pPr marL="1748790" indent="-582930" algn="l" defTabSz="2331720" rtl="0" eaLnBrk="1" latinLnBrk="0" hangingPunct="1">
        <a:lnSpc>
          <a:spcPct val="90000"/>
        </a:lnSpc>
        <a:spcBef>
          <a:spcPts val="1275"/>
        </a:spcBef>
        <a:buFont typeface="Arial" panose="020B0604020202020204" pitchFamily="34" charset="0"/>
        <a:buChar char="•"/>
        <a:defRPr sz="6120" kern="1200">
          <a:solidFill>
            <a:schemeClr val="tx1"/>
          </a:solidFill>
          <a:latin typeface="+mn-lt"/>
          <a:ea typeface="+mn-ea"/>
          <a:cs typeface="+mn-cs"/>
        </a:defRPr>
      </a:lvl2pPr>
      <a:lvl3pPr marL="2914650" indent="-582930" algn="l" defTabSz="2331720" rtl="0" eaLnBrk="1" latinLnBrk="0" hangingPunct="1">
        <a:lnSpc>
          <a:spcPct val="90000"/>
        </a:lnSpc>
        <a:spcBef>
          <a:spcPts val="1275"/>
        </a:spcBef>
        <a:buFont typeface="Arial" panose="020B0604020202020204" pitchFamily="34" charset="0"/>
        <a:buChar char="•"/>
        <a:defRPr sz="5100" kern="1200">
          <a:solidFill>
            <a:schemeClr val="tx1"/>
          </a:solidFill>
          <a:latin typeface="+mn-lt"/>
          <a:ea typeface="+mn-ea"/>
          <a:cs typeface="+mn-cs"/>
        </a:defRPr>
      </a:lvl3pPr>
      <a:lvl4pPr marL="408051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4pPr>
      <a:lvl5pPr marL="524637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5pPr>
      <a:lvl6pPr marL="641223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6pPr>
      <a:lvl7pPr marL="757809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7pPr>
      <a:lvl8pPr marL="874395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8pPr>
      <a:lvl9pPr marL="990981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9pPr>
    </p:bodyStyle>
    <p:otherStyle>
      <a:defPPr>
        <a:defRPr lang="en-US"/>
      </a:defPPr>
      <a:lvl1pPr marL="0" algn="l" defTabSz="2331720" rtl="0" eaLnBrk="1" latinLnBrk="0" hangingPunct="1">
        <a:defRPr sz="4590" kern="1200">
          <a:solidFill>
            <a:schemeClr val="tx1"/>
          </a:solidFill>
          <a:latin typeface="+mn-lt"/>
          <a:ea typeface="+mn-ea"/>
          <a:cs typeface="+mn-cs"/>
        </a:defRPr>
      </a:lvl1pPr>
      <a:lvl2pPr marL="1165860" algn="l" defTabSz="2331720" rtl="0" eaLnBrk="1" latinLnBrk="0" hangingPunct="1">
        <a:defRPr sz="4590" kern="1200">
          <a:solidFill>
            <a:schemeClr val="tx1"/>
          </a:solidFill>
          <a:latin typeface="+mn-lt"/>
          <a:ea typeface="+mn-ea"/>
          <a:cs typeface="+mn-cs"/>
        </a:defRPr>
      </a:lvl2pPr>
      <a:lvl3pPr marL="2331720" algn="l" defTabSz="2331720" rtl="0" eaLnBrk="1" latinLnBrk="0" hangingPunct="1">
        <a:defRPr sz="4590" kern="1200">
          <a:solidFill>
            <a:schemeClr val="tx1"/>
          </a:solidFill>
          <a:latin typeface="+mn-lt"/>
          <a:ea typeface="+mn-ea"/>
          <a:cs typeface="+mn-cs"/>
        </a:defRPr>
      </a:lvl3pPr>
      <a:lvl4pPr marL="3497580" algn="l" defTabSz="2331720" rtl="0" eaLnBrk="1" latinLnBrk="0" hangingPunct="1">
        <a:defRPr sz="4590" kern="1200">
          <a:solidFill>
            <a:schemeClr val="tx1"/>
          </a:solidFill>
          <a:latin typeface="+mn-lt"/>
          <a:ea typeface="+mn-ea"/>
          <a:cs typeface="+mn-cs"/>
        </a:defRPr>
      </a:lvl4pPr>
      <a:lvl5pPr marL="4663440" algn="l" defTabSz="2331720" rtl="0" eaLnBrk="1" latinLnBrk="0" hangingPunct="1">
        <a:defRPr sz="4590" kern="1200">
          <a:solidFill>
            <a:schemeClr val="tx1"/>
          </a:solidFill>
          <a:latin typeface="+mn-lt"/>
          <a:ea typeface="+mn-ea"/>
          <a:cs typeface="+mn-cs"/>
        </a:defRPr>
      </a:lvl5pPr>
      <a:lvl6pPr marL="5829300" algn="l" defTabSz="2331720" rtl="0" eaLnBrk="1" latinLnBrk="0" hangingPunct="1">
        <a:defRPr sz="4590" kern="1200">
          <a:solidFill>
            <a:schemeClr val="tx1"/>
          </a:solidFill>
          <a:latin typeface="+mn-lt"/>
          <a:ea typeface="+mn-ea"/>
          <a:cs typeface="+mn-cs"/>
        </a:defRPr>
      </a:lvl6pPr>
      <a:lvl7pPr marL="6995160" algn="l" defTabSz="2331720" rtl="0" eaLnBrk="1" latinLnBrk="0" hangingPunct="1">
        <a:defRPr sz="4590" kern="1200">
          <a:solidFill>
            <a:schemeClr val="tx1"/>
          </a:solidFill>
          <a:latin typeface="+mn-lt"/>
          <a:ea typeface="+mn-ea"/>
          <a:cs typeface="+mn-cs"/>
        </a:defRPr>
      </a:lvl7pPr>
      <a:lvl8pPr marL="8161020" algn="l" defTabSz="2331720" rtl="0" eaLnBrk="1" latinLnBrk="0" hangingPunct="1">
        <a:defRPr sz="4590" kern="1200">
          <a:solidFill>
            <a:schemeClr val="tx1"/>
          </a:solidFill>
          <a:latin typeface="+mn-lt"/>
          <a:ea typeface="+mn-ea"/>
          <a:cs typeface="+mn-cs"/>
        </a:defRPr>
      </a:lvl8pPr>
      <a:lvl9pPr marL="9326880" algn="l" defTabSz="2331720" rtl="0" eaLnBrk="1" latinLnBrk="0" hangingPunct="1">
        <a:defRPr sz="45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emf"/></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2.jpeg"/><Relationship Id="rId12"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0.jpe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7.emf"/><Relationship Id="rId9" Type="http://schemas.openxmlformats.org/officeDocument/2006/relationships/image" Target="../media/image14.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4.gif"/><Relationship Id="rId4" Type="http://schemas.openxmlformats.org/officeDocument/2006/relationships/image" Target="../media/image30.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46" r="2781"/>
          <a:stretch/>
        </p:blipFill>
        <p:spPr>
          <a:xfrm>
            <a:off x="11625943" y="13456186"/>
            <a:ext cx="11163764" cy="813822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5945" y="4530253"/>
            <a:ext cx="11163762" cy="7861881"/>
          </a:xfrm>
          <a:prstGeom prst="rect">
            <a:avLst/>
          </a:prstGeom>
          <a:ln>
            <a:noFill/>
          </a:ln>
          <a:effectLst>
            <a:outerShdw blurRad="292100" dist="139700" dir="2700000" algn="tl" rotWithShape="0">
              <a:srgbClr val="333333">
                <a:alpha val="65000"/>
              </a:srgbClr>
            </a:outerShdw>
          </a:effec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42" y="21995711"/>
            <a:ext cx="6892202" cy="5797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7"/>
          <p:cNvSpPr txBox="1"/>
          <p:nvPr/>
        </p:nvSpPr>
        <p:spPr>
          <a:xfrm>
            <a:off x="15651618" y="3945647"/>
            <a:ext cx="2095500" cy="469900"/>
          </a:xfrm>
          <a:prstGeom prst="rect">
            <a:avLst/>
          </a:prstGeom>
          <a:noFill/>
          <a:ln>
            <a:noFill/>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ts val="1500"/>
              </a:lnSpc>
              <a:spcBef>
                <a:spcPts val="0"/>
              </a:spcBef>
              <a:spcAft>
                <a:spcPts val="0"/>
              </a:spcAft>
            </a:pPr>
            <a:r>
              <a:rPr lang="en-US" sz="2000" cap="all">
                <a:solidFill>
                  <a:srgbClr val="32006E"/>
                </a:solidFill>
                <a:effectLst/>
                <a:latin typeface="Uni Sans Light"/>
                <a:ea typeface="MS Mincho" panose="02020609040205080304" pitchFamily="49" charset="-128"/>
                <a:cs typeface="EncodeSansNormal-Thin"/>
              </a:rPr>
              <a:t>HEADLINE</a:t>
            </a:r>
            <a:endParaRPr lang="en-US" sz="1500" cap="all">
              <a:solidFill>
                <a:srgbClr val="D1B786"/>
              </a:solidFill>
              <a:effectLst/>
              <a:latin typeface="EncodeSansNormal-Black"/>
              <a:ea typeface="MS Mincho" panose="02020609040205080304" pitchFamily="49" charset="-128"/>
              <a:cs typeface="EncodeSansNormal-Black"/>
            </a:endParaRPr>
          </a:p>
          <a:p>
            <a:pPr marL="0" marR="0">
              <a:spcBef>
                <a:spcPts val="0"/>
              </a:spcBef>
              <a:spcAft>
                <a:spcPts val="0"/>
              </a:spcAft>
            </a:pPr>
            <a:r>
              <a:rPr lang="en-US" sz="1200">
                <a:effectLst/>
                <a:latin typeface="EncodeSansNormal-Thin"/>
                <a:ea typeface="MS Mincho" panose="02020609040205080304" pitchFamily="49" charset="-128"/>
                <a:cs typeface="Times New Roman" panose="02020603050405020304" pitchFamily="18" charset="0"/>
              </a:rPr>
              <a:t> </a:t>
            </a:r>
            <a:endParaRPr lang="en-US" sz="1200">
              <a:effectLst/>
              <a:ea typeface="MS Mincho" panose="02020609040205080304" pitchFamily="49" charset="-128"/>
              <a:cs typeface="Times New Roman" panose="02020603050405020304" pitchFamily="18" charset="0"/>
            </a:endParaRPr>
          </a:p>
        </p:txBody>
      </p:sp>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174728" y="164561"/>
            <a:ext cx="22943567" cy="3945509"/>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pic>
        <p:nvPicPr>
          <p:cNvPr id="16" name="Picture 15"/>
          <p:cNvPicPr/>
          <p:nvPr/>
        </p:nvPicPr>
        <p:blipFill>
          <a:blip r:embed="rId6">
            <a:extLst>
              <a:ext uri="{28A0092B-C50C-407E-A947-70E740481C1C}">
                <a14:useLocalDpi xmlns:a14="http://schemas.microsoft.com/office/drawing/2010/main" val="0"/>
              </a:ext>
            </a:extLst>
          </a:blip>
          <a:srcRect/>
          <a:stretch>
            <a:fillRect/>
          </a:stretch>
        </p:blipFill>
        <p:spPr bwMode="auto">
          <a:xfrm>
            <a:off x="18115418" y="416200"/>
            <a:ext cx="4674288" cy="3328164"/>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17" name="Text Box 9"/>
          <p:cNvSpPr txBox="1"/>
          <p:nvPr/>
        </p:nvSpPr>
        <p:spPr>
          <a:xfrm>
            <a:off x="667837" y="2315527"/>
            <a:ext cx="16379414" cy="1960641"/>
          </a:xfrm>
          <a:prstGeom prst="rect">
            <a:avLst/>
          </a:prstGeom>
          <a:noFill/>
          <a:ln>
            <a:noFill/>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9000" dirty="0" smtClean="0">
                <a:solidFill>
                  <a:srgbClr val="FFFFFF"/>
                </a:solidFill>
                <a:effectLst>
                  <a:outerShdw blurRad="38100" dist="38100" dir="2700000" algn="tl">
                    <a:srgbClr val="000000">
                      <a:alpha val="43137"/>
                    </a:srgbClr>
                  </a:outerShdw>
                </a:effectLst>
                <a:latin typeface="Encode Sans Normal Black"/>
                <a:ea typeface="MS Mincho" panose="02020609040205080304" pitchFamily="49" charset="-128"/>
                <a:cs typeface="Times New Roman" panose="02020603050405020304" pitchFamily="18" charset="0"/>
              </a:rPr>
              <a:t>Unmanned Aerial Systems</a:t>
            </a:r>
            <a:endParaRPr lang="en-US" sz="9000" dirty="0">
              <a:effectLst>
                <a:outerShdw blurRad="38100" dist="38100" dir="2700000" algn="tl">
                  <a:srgbClr val="000000">
                    <a:alpha val="43137"/>
                  </a:srgbClr>
                </a:outerShdw>
              </a:effectLst>
              <a:ea typeface="MS Mincho" panose="02020609040205080304" pitchFamily="49" charset="-128"/>
              <a:cs typeface="Times New Roman" panose="02020603050405020304" pitchFamily="18" charset="0"/>
            </a:endParaRP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229" y="588089"/>
            <a:ext cx="7475845" cy="503590"/>
          </a:xfrm>
          <a:prstGeom prst="rect">
            <a:avLst/>
          </a:prstGeom>
        </p:spPr>
      </p:pic>
      <p:sp>
        <p:nvSpPr>
          <p:cNvPr id="7" name="TextBox 6"/>
          <p:cNvSpPr txBox="1"/>
          <p:nvPr/>
        </p:nvSpPr>
        <p:spPr>
          <a:xfrm>
            <a:off x="893063" y="1069463"/>
            <a:ext cx="16840200" cy="646331"/>
          </a:xfrm>
          <a:prstGeom prst="rect">
            <a:avLst/>
          </a:prstGeom>
          <a:noFill/>
        </p:spPr>
        <p:txBody>
          <a:bodyPr wrap="square" rtlCol="0">
            <a:spAutoFit/>
          </a:bodyPr>
          <a:lstStyle/>
          <a:p>
            <a:r>
              <a:rPr lang="en-US" sz="36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William E. Boeing Department of Aeronautics &amp; Astronautics</a:t>
            </a:r>
            <a:endParaRPr lang="en-US" sz="3600"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9" name="TextBox 8"/>
          <p:cNvSpPr txBox="1"/>
          <p:nvPr/>
        </p:nvSpPr>
        <p:spPr>
          <a:xfrm>
            <a:off x="414842" y="5414386"/>
            <a:ext cx="11047591" cy="6786473"/>
          </a:xfrm>
          <a:prstGeom prst="rect">
            <a:avLst/>
          </a:prstGeom>
          <a:noFill/>
        </p:spPr>
        <p:txBody>
          <a:bodyPr wrap="square" rtlCol="0">
            <a:spAutoFit/>
          </a:bodyPr>
          <a:lstStyle/>
          <a:p>
            <a:r>
              <a:rPr lang="en-US" sz="2900" dirty="0" smtClean="0">
                <a:latin typeface="OpenSans-Light"/>
              </a:rPr>
              <a:t>The Unmanned Aerial Systems (UAS) industry is one of the fastest-growing industries in the United States.  Traditionally, UAS have been a military tool used primarily for performing intelligence, surveillance, and reconnaissance missions.  However, with the Federal Aviation Administration (FAA) actively integrating these systems into the National Airspace System (NAS), civilian and commercial usage of UAS is expected to increase dramatically in the next several years. </a:t>
            </a:r>
          </a:p>
          <a:p>
            <a:endParaRPr lang="en-US" sz="2900" dirty="0" smtClean="0">
              <a:latin typeface="OpenSans-Light"/>
            </a:endParaRPr>
          </a:p>
          <a:p>
            <a:pPr marL="342900" indent="-342900">
              <a:buFont typeface="Arial" panose="020B0604020202020204" pitchFamily="34" charset="0"/>
              <a:buChar char="•"/>
            </a:pPr>
            <a:r>
              <a:rPr lang="en-US" sz="2900" dirty="0" smtClean="0">
                <a:latin typeface="OpenSans-Light"/>
              </a:rPr>
              <a:t>Small and medium sized UAS will likely experience the greatest near-term growth in civil and commercial operations.</a:t>
            </a:r>
          </a:p>
          <a:p>
            <a:pPr marL="342900" indent="-342900">
              <a:buFont typeface="Arial" panose="020B0604020202020204" pitchFamily="34" charset="0"/>
              <a:buChar char="•"/>
            </a:pPr>
            <a:r>
              <a:rPr lang="en-US" sz="2900" dirty="0" smtClean="0">
                <a:latin typeface="OpenSans-Light"/>
              </a:rPr>
              <a:t>Washington State stands to gain nearly 10,000 jobs and $7.8 billion as this market expands over the next decade.</a:t>
            </a:r>
          </a:p>
          <a:p>
            <a:pPr marL="342900" indent="-342900">
              <a:buFont typeface="Arial" panose="020B0604020202020204" pitchFamily="34" charset="0"/>
              <a:buChar char="•"/>
            </a:pPr>
            <a:r>
              <a:rPr lang="en-US" sz="2900" dirty="0" smtClean="0">
                <a:latin typeface="OpenSans-Light"/>
              </a:rPr>
              <a:t>Now is the time to become involved as commercial usage of UAS have only recently become authorized by the FAA.</a:t>
            </a:r>
            <a:endParaRPr lang="en-US" sz="2900" dirty="0">
              <a:latin typeface="OpenSans-Light"/>
            </a:endParaRPr>
          </a:p>
        </p:txBody>
      </p:sp>
      <p:grpSp>
        <p:nvGrpSpPr>
          <p:cNvPr id="28" name="Group 27"/>
          <p:cNvGrpSpPr/>
          <p:nvPr/>
        </p:nvGrpSpPr>
        <p:grpSpPr>
          <a:xfrm>
            <a:off x="-54435" y="4343903"/>
            <a:ext cx="11072075" cy="962681"/>
            <a:chOff x="271558" y="4335967"/>
            <a:chExt cx="11072075" cy="962681"/>
          </a:xfrm>
        </p:grpSpPr>
        <p:sp>
          <p:nvSpPr>
            <p:cNvPr id="22" name="TextBox 21"/>
            <p:cNvSpPr txBox="1"/>
            <p:nvPr/>
          </p:nvSpPr>
          <p:spPr>
            <a:xfrm>
              <a:off x="893063" y="4335967"/>
              <a:ext cx="10450570"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The next aerospace revolution</a:t>
              </a:r>
              <a:endParaRPr lang="en-US" sz="2400" b="1" dirty="0">
                <a:effectLst>
                  <a:outerShdw blurRad="38100" dist="38100" dir="2700000" algn="tl">
                    <a:srgbClr val="000000">
                      <a:alpha val="43137"/>
                    </a:srgbClr>
                  </a:outerShdw>
                </a:effectLst>
                <a:latin typeface="OpenSans-Light"/>
              </a:endParaRP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1558" y="4890047"/>
              <a:ext cx="4234192" cy="408601"/>
            </a:xfrm>
            <a:prstGeom prst="rect">
              <a:avLst/>
            </a:prstGeom>
            <a:noFill/>
            <a:ln>
              <a:noFill/>
            </a:ln>
          </p:spPr>
        </p:pic>
      </p:grpSp>
      <p:sp>
        <p:nvSpPr>
          <p:cNvPr id="24" name="TextBox 23"/>
          <p:cNvSpPr txBox="1"/>
          <p:nvPr/>
        </p:nvSpPr>
        <p:spPr>
          <a:xfrm>
            <a:off x="355600" y="13713646"/>
            <a:ext cx="11106833" cy="8971687"/>
          </a:xfrm>
          <a:prstGeom prst="rect">
            <a:avLst/>
          </a:prstGeom>
          <a:noFill/>
        </p:spPr>
        <p:txBody>
          <a:bodyPr wrap="square" rtlCol="0">
            <a:spAutoFit/>
          </a:bodyPr>
          <a:lstStyle/>
          <a:p>
            <a:r>
              <a:rPr lang="en-US" sz="2900" dirty="0" smtClean="0">
                <a:latin typeface="OpenSans-Light"/>
              </a:rPr>
              <a:t>The University of Washington (UW) is the premiere research institution in the Pacific Northwest with active research programs and expertise in UAS. The </a:t>
            </a:r>
            <a:r>
              <a:rPr lang="en-US" sz="2900" b="1" dirty="0" smtClean="0">
                <a:effectLst>
                  <a:outerShdw blurRad="38100" dist="38100" dir="2700000" algn="tl">
                    <a:srgbClr val="000000">
                      <a:alpha val="43137"/>
                    </a:srgbClr>
                  </a:outerShdw>
                </a:effectLst>
                <a:latin typeface="OpenSans-Light"/>
              </a:rPr>
              <a:t>Autonomous Flight Systems Laboratory (AFSL)</a:t>
            </a:r>
            <a:r>
              <a:rPr lang="en-US" sz="2900" dirty="0" smtClean="0">
                <a:effectLst>
                  <a:outerShdw blurRad="38100" dist="38100" dir="2700000" algn="tl">
                    <a:srgbClr val="000000">
                      <a:alpha val="43137"/>
                    </a:srgbClr>
                  </a:outerShdw>
                </a:effectLst>
                <a:latin typeface="OpenSans-Light"/>
              </a:rPr>
              <a:t> </a:t>
            </a:r>
            <a:r>
              <a:rPr lang="en-US" sz="2900" dirty="0" smtClean="0">
                <a:latin typeface="OpenSans-Light"/>
              </a:rPr>
              <a:t>at the University of Washington conducts UAS related research in areas such as:</a:t>
            </a:r>
          </a:p>
          <a:p>
            <a:endParaRPr lang="en-US" sz="2900" dirty="0" smtClean="0">
              <a:latin typeface="OpenSans-Light"/>
            </a:endParaRPr>
          </a:p>
          <a:p>
            <a:pPr marL="342900" indent="-342900">
              <a:buFont typeface="Arial" panose="020B0604020202020204" pitchFamily="34" charset="0"/>
              <a:buChar char="•"/>
            </a:pPr>
            <a:r>
              <a:rPr lang="en-US" sz="2900" dirty="0" smtClean="0">
                <a:latin typeface="OpenSans-Light"/>
              </a:rPr>
              <a:t>UAS for precision agriculture and farming.</a:t>
            </a:r>
          </a:p>
          <a:p>
            <a:pPr marL="342900" indent="-342900">
              <a:buFont typeface="Arial" panose="020B0604020202020204" pitchFamily="34" charset="0"/>
              <a:buChar char="•"/>
            </a:pPr>
            <a:r>
              <a:rPr lang="en-US" sz="2900" dirty="0">
                <a:latin typeface="OpenSans-Light"/>
              </a:rPr>
              <a:t>Topographical, ecological, &amp; biological monitoring w/ UAS.</a:t>
            </a:r>
          </a:p>
          <a:p>
            <a:pPr marL="342900" indent="-342900">
              <a:buFont typeface="Arial" panose="020B0604020202020204" pitchFamily="34" charset="0"/>
              <a:buChar char="•"/>
            </a:pPr>
            <a:r>
              <a:rPr lang="en-US" sz="2900" dirty="0" smtClean="0">
                <a:latin typeface="OpenSans-Light"/>
              </a:rPr>
              <a:t>UAS </a:t>
            </a:r>
            <a:r>
              <a:rPr lang="en-US" sz="2900" dirty="0">
                <a:latin typeface="OpenSans-Light"/>
              </a:rPr>
              <a:t>operator/pilot training and interface design.</a:t>
            </a:r>
          </a:p>
          <a:p>
            <a:pPr marL="342900" indent="-342900">
              <a:buFont typeface="Arial" panose="020B0604020202020204" pitchFamily="34" charset="0"/>
              <a:buChar char="•"/>
            </a:pPr>
            <a:r>
              <a:rPr lang="en-US" sz="2900" dirty="0">
                <a:latin typeface="OpenSans-Light"/>
              </a:rPr>
              <a:t>UAS flight control and avionics verification and validation.</a:t>
            </a:r>
          </a:p>
          <a:p>
            <a:pPr marL="342900" indent="-342900">
              <a:buFont typeface="Arial" panose="020B0604020202020204" pitchFamily="34" charset="0"/>
              <a:buChar char="•"/>
            </a:pPr>
            <a:r>
              <a:rPr lang="en-US" sz="2900" dirty="0" smtClean="0">
                <a:latin typeface="OpenSans-Light"/>
              </a:rPr>
              <a:t>Operation of UAS in GPS-denied environments.</a:t>
            </a:r>
            <a:endParaRPr lang="en-US" sz="2900" dirty="0">
              <a:latin typeface="OpenSans-Light"/>
            </a:endParaRPr>
          </a:p>
          <a:p>
            <a:pPr marL="342900" indent="-342900">
              <a:buFont typeface="Arial" panose="020B0604020202020204" pitchFamily="34" charset="0"/>
              <a:buChar char="•"/>
            </a:pPr>
            <a:r>
              <a:rPr lang="en-US" sz="2900" dirty="0" smtClean="0">
                <a:latin typeface="OpenSans-Light"/>
              </a:rPr>
              <a:t>Wildfire monitoring and detection using UAS.</a:t>
            </a:r>
            <a:endParaRPr lang="en-US" sz="2900" dirty="0">
              <a:latin typeface="OpenSans-Light"/>
            </a:endParaRPr>
          </a:p>
          <a:p>
            <a:pPr marL="342900" indent="-342900">
              <a:buFont typeface="Arial" panose="020B0604020202020204" pitchFamily="34" charset="0"/>
              <a:buChar char="•"/>
            </a:pPr>
            <a:r>
              <a:rPr lang="en-US" sz="2900" dirty="0" smtClean="0">
                <a:latin typeface="OpenSans-Light"/>
              </a:rPr>
              <a:t>Control of networked UAS systems.</a:t>
            </a:r>
            <a:endParaRPr lang="en-US" sz="2900" dirty="0">
              <a:latin typeface="OpenSans-Light"/>
            </a:endParaRPr>
          </a:p>
          <a:p>
            <a:pPr marL="342900" indent="-342900">
              <a:buFont typeface="Arial" panose="020B0604020202020204" pitchFamily="34" charset="0"/>
              <a:buChar char="•"/>
            </a:pPr>
            <a:r>
              <a:rPr lang="en-US" sz="2900" dirty="0">
                <a:latin typeface="OpenSans-Light"/>
              </a:rPr>
              <a:t>Collision awareness, avoidance, and airspace management</a:t>
            </a:r>
            <a:r>
              <a:rPr lang="en-US" sz="2900" dirty="0" smtClean="0">
                <a:latin typeface="OpenSans-Light"/>
              </a:rPr>
              <a:t>.</a:t>
            </a:r>
          </a:p>
          <a:p>
            <a:pPr marL="342900" indent="-342900">
              <a:buFont typeface="Arial" panose="020B0604020202020204" pitchFamily="34" charset="0"/>
              <a:buChar char="•"/>
            </a:pPr>
            <a:r>
              <a:rPr lang="en-US" sz="2900" dirty="0" smtClean="0">
                <a:latin typeface="OpenSans-Light"/>
              </a:rPr>
              <a:t>Search and target identification</a:t>
            </a:r>
          </a:p>
          <a:p>
            <a:pPr marL="342900" indent="-342900">
              <a:buFont typeface="Arial" panose="020B0604020202020204" pitchFamily="34" charset="0"/>
              <a:buChar char="•"/>
            </a:pPr>
            <a:r>
              <a:rPr lang="en-US" sz="2900" dirty="0" smtClean="0">
                <a:latin typeface="OpenSans-Light"/>
              </a:rPr>
              <a:t>Path planning with realistic weather models</a:t>
            </a:r>
          </a:p>
          <a:p>
            <a:pPr marL="342900" indent="-342900">
              <a:buFont typeface="Arial" panose="020B0604020202020204" pitchFamily="34" charset="0"/>
              <a:buChar char="•"/>
            </a:pPr>
            <a:r>
              <a:rPr lang="en-US" sz="2900" dirty="0" smtClean="0">
                <a:latin typeface="OpenSans-Light"/>
              </a:rPr>
              <a:t>Geomagnetic surveying</a:t>
            </a:r>
            <a:endParaRPr lang="en-US" sz="2900" dirty="0">
              <a:latin typeface="OpenSans-Light"/>
            </a:endParaRPr>
          </a:p>
          <a:p>
            <a:pPr marL="342900" indent="-342900">
              <a:buFont typeface="Arial" panose="020B0604020202020204" pitchFamily="34" charset="0"/>
              <a:buChar char="•"/>
            </a:pPr>
            <a:endParaRPr lang="en-US" sz="2800" dirty="0">
              <a:latin typeface="OpenSans-Light"/>
            </a:endParaRPr>
          </a:p>
          <a:p>
            <a:pPr marL="342900" indent="-342900">
              <a:buFont typeface="Arial" panose="020B0604020202020204" pitchFamily="34" charset="0"/>
              <a:buChar char="•"/>
            </a:pPr>
            <a:endParaRPr lang="en-US" sz="2800" dirty="0">
              <a:latin typeface="OpenSans-Light"/>
            </a:endParaRPr>
          </a:p>
          <a:p>
            <a:pPr marL="342900" indent="-342900">
              <a:buFont typeface="Arial" panose="020B0604020202020204" pitchFamily="34" charset="0"/>
              <a:buChar char="•"/>
            </a:pPr>
            <a:endParaRPr lang="en-US" sz="2800" dirty="0">
              <a:latin typeface="OpenSans-Light"/>
            </a:endParaRPr>
          </a:p>
        </p:txBody>
      </p:sp>
      <p:grpSp>
        <p:nvGrpSpPr>
          <p:cNvPr id="31" name="Group 30"/>
          <p:cNvGrpSpPr/>
          <p:nvPr/>
        </p:nvGrpSpPr>
        <p:grpSpPr>
          <a:xfrm>
            <a:off x="-54435" y="12562231"/>
            <a:ext cx="15695991" cy="985317"/>
            <a:chOff x="-54435" y="12472590"/>
            <a:chExt cx="15695991" cy="985317"/>
          </a:xfrm>
        </p:grpSpPr>
        <p:sp>
          <p:nvSpPr>
            <p:cNvPr id="25" name="TextBox 24"/>
            <p:cNvSpPr txBox="1"/>
            <p:nvPr/>
          </p:nvSpPr>
          <p:spPr>
            <a:xfrm>
              <a:off x="578353" y="12472590"/>
              <a:ext cx="15063203"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research at the university of Washington</a:t>
              </a:r>
              <a:endParaRPr lang="en-US" sz="2400" b="1" dirty="0">
                <a:effectLst>
                  <a:outerShdw blurRad="38100" dist="38100" dir="2700000" algn="tl">
                    <a:srgbClr val="000000">
                      <a:alpha val="43137"/>
                    </a:srgbClr>
                  </a:outerShdw>
                </a:effectLst>
                <a:latin typeface="OpenSans-Light"/>
              </a:endParaRP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435" y="13049306"/>
              <a:ext cx="4234192" cy="408601"/>
            </a:xfrm>
            <a:prstGeom prst="rect">
              <a:avLst/>
            </a:prstGeom>
            <a:noFill/>
            <a:ln>
              <a:noFill/>
            </a:ln>
          </p:spPr>
        </p:pic>
      </p:gr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2411" y="21995711"/>
            <a:ext cx="4392055" cy="2608925"/>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1" y="24781358"/>
            <a:ext cx="4392055" cy="3012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1"/>
          <a:stretch>
            <a:fillRect/>
          </a:stretch>
        </p:blipFill>
        <p:spPr>
          <a:xfrm>
            <a:off x="11989833" y="22014599"/>
            <a:ext cx="4893909" cy="2590037"/>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12"/>
          <a:stretch>
            <a:fillRect/>
          </a:stretch>
        </p:blipFill>
        <p:spPr>
          <a:xfrm>
            <a:off x="11989833" y="24781357"/>
            <a:ext cx="4893910" cy="3012079"/>
          </a:xfrm>
          <a:prstGeom prst="rect">
            <a:avLst/>
          </a:prstGeom>
          <a:ln>
            <a:noFill/>
          </a:ln>
          <a:effectLst>
            <a:outerShdw blurRad="292100" dist="139700" dir="2700000" algn="tl" rotWithShape="0">
              <a:srgbClr val="333333">
                <a:alpha val="65000"/>
              </a:srgbClr>
            </a:outerShdw>
          </a:effectLst>
        </p:spPr>
      </p:pic>
      <p:grpSp>
        <p:nvGrpSpPr>
          <p:cNvPr id="20" name="Group 19"/>
          <p:cNvGrpSpPr/>
          <p:nvPr/>
        </p:nvGrpSpPr>
        <p:grpSpPr>
          <a:xfrm>
            <a:off x="414842" y="28088931"/>
            <a:ext cx="22374865" cy="1787549"/>
            <a:chOff x="201888" y="28088931"/>
            <a:chExt cx="22916407" cy="1918705"/>
          </a:xfrm>
        </p:grpSpPr>
        <p:pic>
          <p:nvPicPr>
            <p:cNvPr id="5" name="Picture 4"/>
            <p:cNvPicPr/>
            <p:nvPr/>
          </p:nvPicPr>
          <p:blipFill>
            <a:blip r:embed="rId13" cstate="print">
              <a:extLst>
                <a:ext uri="{28A0092B-C50C-407E-A947-70E740481C1C}">
                  <a14:useLocalDpi xmlns:a14="http://schemas.microsoft.com/office/drawing/2010/main" val="0"/>
                </a:ext>
              </a:extLst>
            </a:blip>
            <a:stretch>
              <a:fillRect/>
            </a:stretch>
          </p:blipFill>
          <p:spPr>
            <a:xfrm>
              <a:off x="201888" y="28088931"/>
              <a:ext cx="10018778" cy="1918705"/>
            </a:xfrm>
            <a:prstGeom prst="rect">
              <a:avLst/>
            </a:prstGeom>
          </p:spPr>
        </p:pic>
        <p:pic>
          <p:nvPicPr>
            <p:cNvPr id="10" name="Picture 9"/>
            <p:cNvPicPr/>
            <p:nvPr/>
          </p:nvPicPr>
          <p:blipFill>
            <a:blip r:embed="rId14">
              <a:extLst>
                <a:ext uri="{28A0092B-C50C-407E-A947-70E740481C1C}">
                  <a14:useLocalDpi xmlns:a14="http://schemas.microsoft.com/office/drawing/2010/main" val="0"/>
                </a:ext>
              </a:extLst>
            </a:blip>
            <a:srcRect/>
            <a:stretch>
              <a:fillRect/>
            </a:stretch>
          </p:blipFill>
          <p:spPr bwMode="auto">
            <a:xfrm>
              <a:off x="15651618" y="28088931"/>
              <a:ext cx="7466677" cy="1918705"/>
            </a:xfrm>
            <a:prstGeom prst="rect">
              <a:avLst/>
            </a:prstGeom>
            <a:noFill/>
            <a:ln>
              <a:noFill/>
            </a:ln>
          </p:spPr>
        </p:pic>
        <p:pic>
          <p:nvPicPr>
            <p:cNvPr id="15" name="Picture 14"/>
            <p:cNvPicPr>
              <a:picLocks noChangeAspect="1"/>
            </p:cNvPicPr>
            <p:nvPr/>
          </p:nvPicPr>
          <p:blipFill>
            <a:blip r:embed="rId15"/>
            <a:stretch>
              <a:fillRect/>
            </a:stretch>
          </p:blipFill>
          <p:spPr>
            <a:xfrm>
              <a:off x="11114238" y="28182183"/>
              <a:ext cx="3643807" cy="1592315"/>
            </a:xfrm>
            <a:prstGeom prst="rect">
              <a:avLst/>
            </a:prstGeom>
          </p:spPr>
        </p:pic>
      </p:grpSp>
      <p:pic>
        <p:nvPicPr>
          <p:cNvPr id="21" name="Picture 20"/>
          <p:cNvPicPr>
            <a:picLocks noChangeAspect="1"/>
          </p:cNvPicPr>
          <p:nvPr/>
        </p:nvPicPr>
        <p:blipFill rotWithShape="1">
          <a:blip r:embed="rId16" cstate="print">
            <a:extLst>
              <a:ext uri="{28A0092B-C50C-407E-A947-70E740481C1C}">
                <a14:useLocalDpi xmlns:a14="http://schemas.microsoft.com/office/drawing/2010/main" val="0"/>
              </a:ext>
            </a:extLst>
          </a:blip>
          <a:srcRect l="27171" t="27151" r="43035" b="30170"/>
          <a:stretch/>
        </p:blipFill>
        <p:spPr>
          <a:xfrm>
            <a:off x="17047251" y="21977983"/>
            <a:ext cx="5742455" cy="5815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107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919857" y="21154860"/>
            <a:ext cx="10562087" cy="6627396"/>
          </a:xfrm>
          <a:prstGeom prst="rect">
            <a:avLst/>
          </a:prstGeom>
        </p:spPr>
      </p:pic>
      <p:sp>
        <p:nvSpPr>
          <p:cNvPr id="23" name="TextBox 22"/>
          <p:cNvSpPr txBox="1"/>
          <p:nvPr/>
        </p:nvSpPr>
        <p:spPr>
          <a:xfrm>
            <a:off x="1082921" y="3585582"/>
            <a:ext cx="10836936" cy="1431161"/>
          </a:xfrm>
          <a:prstGeom prst="rect">
            <a:avLst/>
          </a:prstGeom>
          <a:noFill/>
        </p:spPr>
        <p:txBody>
          <a:bodyPr wrap="square" rtlCol="0">
            <a:spAutoFit/>
          </a:bodyPr>
          <a:lstStyle/>
          <a:p>
            <a:r>
              <a:rPr lang="en-US" sz="2900" dirty="0" smtClean="0">
                <a:latin typeface="OpenSans-Light"/>
              </a:rPr>
              <a:t>UAS provide an excellent platform for student education within Washington State.  The UW has several educational programs, courses, and activities that involve UAS related technologies.</a:t>
            </a:r>
            <a:endParaRPr lang="en-US" sz="2900" dirty="0">
              <a:latin typeface="OpenSans-Light"/>
            </a:endParaRPr>
          </a:p>
        </p:txBody>
      </p:sp>
      <p:grpSp>
        <p:nvGrpSpPr>
          <p:cNvPr id="2" name="Group 1"/>
          <p:cNvGrpSpPr/>
          <p:nvPr/>
        </p:nvGrpSpPr>
        <p:grpSpPr>
          <a:xfrm>
            <a:off x="425020" y="2327291"/>
            <a:ext cx="11072075" cy="1067295"/>
            <a:chOff x="271558" y="2337235"/>
            <a:chExt cx="11072075" cy="1067295"/>
          </a:xfrm>
        </p:grpSpPr>
        <p:sp>
          <p:nvSpPr>
            <p:cNvPr id="24" name="TextBox 23"/>
            <p:cNvSpPr txBox="1"/>
            <p:nvPr/>
          </p:nvSpPr>
          <p:spPr>
            <a:xfrm>
              <a:off x="893063" y="2337235"/>
              <a:ext cx="10450570"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Vast educational potential</a:t>
              </a:r>
              <a:endParaRPr lang="en-US" sz="2400" b="1" dirty="0">
                <a:effectLst>
                  <a:outerShdw blurRad="38100" dist="38100" dir="2700000" algn="tl">
                    <a:srgbClr val="000000">
                      <a:alpha val="43137"/>
                    </a:srgbClr>
                  </a:outerShdw>
                </a:effectLst>
                <a:latin typeface="OpenSans-Light"/>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558" y="2995929"/>
              <a:ext cx="4234192" cy="408601"/>
            </a:xfrm>
            <a:prstGeom prst="rect">
              <a:avLst/>
            </a:prstGeom>
            <a:noFill/>
            <a:ln>
              <a:noFill/>
            </a:ln>
          </p:spPr>
        </p:pic>
      </p:grpSp>
      <p:sp>
        <p:nvSpPr>
          <p:cNvPr id="20" name="TextBox 19"/>
          <p:cNvSpPr txBox="1"/>
          <p:nvPr/>
        </p:nvSpPr>
        <p:spPr>
          <a:xfrm>
            <a:off x="571429" y="1118680"/>
            <a:ext cx="17363185" cy="646331"/>
          </a:xfrm>
          <a:prstGeom prst="rect">
            <a:avLst/>
          </a:prstGeom>
          <a:noFill/>
        </p:spPr>
        <p:txBody>
          <a:bodyPr wrap="square" rtlCol="0">
            <a:spAutoFit/>
          </a:bodyPr>
          <a:lstStyle/>
          <a:p>
            <a:r>
              <a:rPr lang="en-US" sz="3600" dirty="0" smtClean="0">
                <a:solidFill>
                  <a:srgbClr val="33006F"/>
                </a:solidFill>
                <a:effectLst>
                  <a:outerShdw blurRad="38100" dist="38100" dir="2700000" algn="tl">
                    <a:srgbClr val="000000">
                      <a:alpha val="43137"/>
                    </a:srgbClr>
                  </a:outerShdw>
                </a:effectLst>
                <a:latin typeface="Baskerville Old Face" panose="02020602080505020303" pitchFamily="18" charset="0"/>
              </a:rPr>
              <a:t>William E. Boeing Department of Aeronautics &amp; Astronautics</a:t>
            </a:r>
            <a:endParaRPr lang="en-US" sz="3600" dirty="0">
              <a:solidFill>
                <a:srgbClr val="33006F"/>
              </a:solidFill>
              <a:effectLst>
                <a:outerShdw blurRad="38100" dist="38100" dir="2700000" algn="tl">
                  <a:srgbClr val="000000">
                    <a:alpha val="43137"/>
                  </a:srgbClr>
                </a:outerShdw>
              </a:effectLst>
              <a:latin typeface="Baskerville Old Face" panose="02020602080505020303" pitchFamily="18" charset="0"/>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429" y="508929"/>
            <a:ext cx="9552784" cy="624115"/>
          </a:xfrm>
          <a:prstGeom prst="rect">
            <a:avLst/>
          </a:prstGeom>
        </p:spPr>
      </p:pic>
      <p:cxnSp>
        <p:nvCxnSpPr>
          <p:cNvPr id="29" name="Straight Connector 28"/>
          <p:cNvCxnSpPr/>
          <p:nvPr/>
        </p:nvCxnSpPr>
        <p:spPr>
          <a:xfrm>
            <a:off x="571429" y="1861424"/>
            <a:ext cx="22369632"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400486" y="5186931"/>
            <a:ext cx="11479142" cy="3662541"/>
            <a:chOff x="400486" y="5186931"/>
            <a:chExt cx="11479142" cy="366254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193" y="5453100"/>
              <a:ext cx="5368435" cy="2960693"/>
            </a:xfrm>
            <a:prstGeom prst="rect">
              <a:avLst/>
            </a:prstGeom>
            <a:ln>
              <a:noFill/>
            </a:ln>
            <a:effectLst>
              <a:outerShdw blurRad="292100" dist="139700" dir="2700000" algn="tl" rotWithShape="0">
                <a:srgbClr val="333333">
                  <a:alpha val="65000"/>
                </a:srgbClr>
              </a:outerShdw>
            </a:effectLst>
          </p:spPr>
        </p:pic>
        <p:sp>
          <p:nvSpPr>
            <p:cNvPr id="41" name="TextBox 40"/>
            <p:cNvSpPr txBox="1"/>
            <p:nvPr/>
          </p:nvSpPr>
          <p:spPr>
            <a:xfrm>
              <a:off x="400486" y="5186931"/>
              <a:ext cx="6110707" cy="3662541"/>
            </a:xfrm>
            <a:prstGeom prst="rect">
              <a:avLst/>
            </a:prstGeom>
            <a:noFill/>
          </p:spPr>
          <p:txBody>
            <a:bodyPr wrap="square" rtlCol="0">
              <a:spAutoFit/>
            </a:bodyPr>
            <a:lstStyle/>
            <a:p>
              <a:r>
                <a:rPr lang="en-US" sz="2900" b="1" dirty="0" smtClean="0">
                  <a:effectLst>
                    <a:outerShdw blurRad="38100" dist="38100" dir="2700000" algn="tl">
                      <a:srgbClr val="000000">
                        <a:alpha val="43137"/>
                      </a:srgbClr>
                    </a:outerShdw>
                  </a:effectLst>
                  <a:latin typeface="OpenSans-Light"/>
                </a:rPr>
                <a:t>Senior Aircraft Design</a:t>
              </a:r>
              <a:endParaRPr lang="en-US" sz="2900" b="1" dirty="0">
                <a:effectLst>
                  <a:outerShdw blurRad="38100" dist="38100" dir="2700000" algn="tl">
                    <a:srgbClr val="000000">
                      <a:alpha val="43137"/>
                    </a:srgbClr>
                  </a:outerShdw>
                </a:effectLst>
                <a:latin typeface="OpenSans-Light"/>
              </a:endParaRPr>
            </a:p>
            <a:p>
              <a:r>
                <a:rPr lang="en-US" sz="2900" dirty="0" smtClean="0">
                  <a:latin typeface="OpenSans-Light"/>
                </a:rPr>
                <a:t>Senior undergraduate students with an interest in aeronautical engineering can participate in a rigorous, 6 month course focusing on design, analysis, manufacture, and flight testing of a custom aircraft. </a:t>
              </a:r>
              <a:endParaRPr lang="en-US" sz="2900" dirty="0">
                <a:latin typeface="OpenSans-Light"/>
              </a:endParaRPr>
            </a:p>
          </p:txBody>
        </p:sp>
      </p:grpSp>
      <p:grpSp>
        <p:nvGrpSpPr>
          <p:cNvPr id="34" name="Group 33"/>
          <p:cNvGrpSpPr/>
          <p:nvPr/>
        </p:nvGrpSpPr>
        <p:grpSpPr>
          <a:xfrm>
            <a:off x="201888" y="28088931"/>
            <a:ext cx="22916407" cy="1918705"/>
            <a:chOff x="201888" y="28088931"/>
            <a:chExt cx="22916407" cy="1918705"/>
          </a:xfrm>
        </p:grpSpPr>
        <p:pic>
          <p:nvPicPr>
            <p:cNvPr id="36" name="Picture 35"/>
            <p:cNvPicPr/>
            <p:nvPr/>
          </p:nvPicPr>
          <p:blipFill>
            <a:blip r:embed="rId7" cstate="print">
              <a:extLst>
                <a:ext uri="{28A0092B-C50C-407E-A947-70E740481C1C}">
                  <a14:useLocalDpi xmlns:a14="http://schemas.microsoft.com/office/drawing/2010/main" val="0"/>
                </a:ext>
              </a:extLst>
            </a:blip>
            <a:stretch>
              <a:fillRect/>
            </a:stretch>
          </p:blipFill>
          <p:spPr>
            <a:xfrm>
              <a:off x="201888" y="28088931"/>
              <a:ext cx="10018778" cy="1918705"/>
            </a:xfrm>
            <a:prstGeom prst="rect">
              <a:avLst/>
            </a:prstGeom>
          </p:spPr>
        </p:pic>
        <p:pic>
          <p:nvPicPr>
            <p:cNvPr id="43" name="Picture 42"/>
            <p:cNvPicPr/>
            <p:nvPr/>
          </p:nvPicPr>
          <p:blipFill>
            <a:blip r:embed="rId8">
              <a:extLst>
                <a:ext uri="{28A0092B-C50C-407E-A947-70E740481C1C}">
                  <a14:useLocalDpi xmlns:a14="http://schemas.microsoft.com/office/drawing/2010/main" val="0"/>
                </a:ext>
              </a:extLst>
            </a:blip>
            <a:srcRect/>
            <a:stretch>
              <a:fillRect/>
            </a:stretch>
          </p:blipFill>
          <p:spPr bwMode="auto">
            <a:xfrm>
              <a:off x="15651618" y="28088931"/>
              <a:ext cx="7466677" cy="1918705"/>
            </a:xfrm>
            <a:prstGeom prst="rect">
              <a:avLst/>
            </a:prstGeom>
            <a:noFill/>
            <a:ln>
              <a:noFill/>
            </a:ln>
          </p:spPr>
        </p:pic>
        <p:pic>
          <p:nvPicPr>
            <p:cNvPr id="44" name="Picture 43"/>
            <p:cNvPicPr>
              <a:picLocks noChangeAspect="1"/>
            </p:cNvPicPr>
            <p:nvPr/>
          </p:nvPicPr>
          <p:blipFill>
            <a:blip r:embed="rId9"/>
            <a:stretch>
              <a:fillRect/>
            </a:stretch>
          </p:blipFill>
          <p:spPr>
            <a:xfrm>
              <a:off x="11114238" y="28182183"/>
              <a:ext cx="3643807" cy="1592315"/>
            </a:xfrm>
            <a:prstGeom prst="rect">
              <a:avLst/>
            </a:prstGeom>
          </p:spPr>
        </p:pic>
      </p:grpSp>
      <p:sp>
        <p:nvSpPr>
          <p:cNvPr id="16" name="TextBox 15"/>
          <p:cNvSpPr txBox="1"/>
          <p:nvPr/>
        </p:nvSpPr>
        <p:spPr>
          <a:xfrm>
            <a:off x="12586278" y="2257699"/>
            <a:ext cx="5237182" cy="5001369"/>
          </a:xfrm>
          <a:prstGeom prst="rect">
            <a:avLst/>
          </a:prstGeom>
          <a:noFill/>
        </p:spPr>
        <p:txBody>
          <a:bodyPr wrap="square" rtlCol="0">
            <a:spAutoFit/>
          </a:bodyPr>
          <a:lstStyle/>
          <a:p>
            <a:r>
              <a:rPr lang="en-US" sz="2900" b="1" dirty="0">
                <a:effectLst>
                  <a:outerShdw blurRad="38100" dist="38100" dir="2700000" algn="tl">
                    <a:srgbClr val="000000">
                      <a:alpha val="43137"/>
                    </a:srgbClr>
                  </a:outerShdw>
                </a:effectLst>
                <a:latin typeface="OpenSans-Light"/>
              </a:rPr>
              <a:t>Design, Build, Fly</a:t>
            </a:r>
          </a:p>
          <a:p>
            <a:r>
              <a:rPr lang="en-US" sz="2900" dirty="0">
                <a:latin typeface="OpenSans-Light"/>
              </a:rPr>
              <a:t>Each year UW students participate in the AIAA Design/Build/Fly competition. Student teams design, fabricate, and demonstrate the flight capabilities of an unmanned, electric powered, radio controlled </a:t>
            </a:r>
            <a:r>
              <a:rPr lang="en-US" sz="2900" dirty="0" smtClean="0">
                <a:latin typeface="OpenSans-Light"/>
              </a:rPr>
              <a:t>UAS that </a:t>
            </a:r>
            <a:r>
              <a:rPr lang="en-US" sz="2900" dirty="0">
                <a:latin typeface="OpenSans-Light"/>
              </a:rPr>
              <a:t>can best meet the specified mission </a:t>
            </a:r>
            <a:r>
              <a:rPr lang="en-US" sz="2900" dirty="0" smtClean="0">
                <a:latin typeface="OpenSans-Light"/>
              </a:rPr>
              <a:t>profile.</a:t>
            </a:r>
            <a:endParaRPr lang="en-US" sz="2900" dirty="0">
              <a:latin typeface="OpenSans-Light"/>
            </a:endParaRPr>
          </a:p>
        </p:txBody>
      </p:sp>
      <p:sp>
        <p:nvSpPr>
          <p:cNvPr id="42" name="TextBox 41"/>
          <p:cNvSpPr txBox="1"/>
          <p:nvPr/>
        </p:nvSpPr>
        <p:spPr>
          <a:xfrm>
            <a:off x="12586278" y="8071585"/>
            <a:ext cx="10237621" cy="2769989"/>
          </a:xfrm>
          <a:prstGeom prst="rect">
            <a:avLst/>
          </a:prstGeom>
          <a:noFill/>
        </p:spPr>
        <p:txBody>
          <a:bodyPr wrap="square" rtlCol="0">
            <a:spAutoFit/>
          </a:bodyPr>
          <a:lstStyle/>
          <a:p>
            <a:r>
              <a:rPr lang="en-US" sz="2900" b="1" dirty="0" err="1" smtClean="0">
                <a:effectLst>
                  <a:outerShdw blurRad="38100" dist="38100" dir="2700000" algn="tl">
                    <a:srgbClr val="000000">
                      <a:alpha val="43137"/>
                    </a:srgbClr>
                  </a:outerShdw>
                </a:effectLst>
                <a:latin typeface="OpenSans-Light"/>
              </a:rPr>
              <a:t>Dawgs</a:t>
            </a:r>
            <a:r>
              <a:rPr lang="en-US" sz="2900" b="1" dirty="0" smtClean="0">
                <a:effectLst>
                  <a:outerShdw blurRad="38100" dist="38100" dir="2700000" algn="tl">
                    <a:srgbClr val="000000">
                      <a:alpha val="43137"/>
                    </a:srgbClr>
                  </a:outerShdw>
                </a:effectLst>
                <a:latin typeface="OpenSans-Light"/>
              </a:rPr>
              <a:t> Fly</a:t>
            </a:r>
            <a:endParaRPr lang="en-US" sz="2900" b="1" dirty="0">
              <a:effectLst>
                <a:outerShdw blurRad="38100" dist="38100" dir="2700000" algn="tl">
                  <a:srgbClr val="000000">
                    <a:alpha val="43137"/>
                  </a:srgbClr>
                </a:outerShdw>
              </a:effectLst>
              <a:latin typeface="OpenSans-Light"/>
            </a:endParaRPr>
          </a:p>
          <a:p>
            <a:r>
              <a:rPr lang="en-US" sz="2900" dirty="0" err="1" smtClean="0">
                <a:latin typeface="OpenSans-Light"/>
              </a:rPr>
              <a:t>Dawgs</a:t>
            </a:r>
            <a:r>
              <a:rPr lang="en-US" sz="2900" dirty="0" smtClean="0">
                <a:latin typeface="OpenSans-Light"/>
              </a:rPr>
              <a:t> Fly is a registered student organizations at the UW that focuses on radio controlled (RC) flight.  It attracts aviation enthusiasts and hobbyists from many departments on campus. Students are exposed to the world RC aircraft with a focus on UAS systems and technologies.</a:t>
            </a:r>
            <a:endParaRPr lang="en-US" sz="2900" dirty="0">
              <a:latin typeface="OpenSans-Light"/>
            </a:endParaRPr>
          </a:p>
        </p:txBody>
      </p:sp>
      <p:pic>
        <p:nvPicPr>
          <p:cNvPr id="4" name="Picture 3"/>
          <p:cNvPicPr>
            <a:picLocks noChangeAspect="1"/>
          </p:cNvPicPr>
          <p:nvPr/>
        </p:nvPicPr>
        <p:blipFill>
          <a:blip r:embed="rId10"/>
          <a:stretch>
            <a:fillRect/>
          </a:stretch>
        </p:blipFill>
        <p:spPr>
          <a:xfrm>
            <a:off x="17818018" y="2257698"/>
            <a:ext cx="5005881" cy="483209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763669" y="7253332"/>
            <a:ext cx="5113096" cy="984885"/>
          </a:xfrm>
          <a:prstGeom prst="rect">
            <a:avLst/>
          </a:prstGeom>
          <a:noFill/>
        </p:spPr>
        <p:txBody>
          <a:bodyPr wrap="square" rtlCol="0">
            <a:spAutoFit/>
          </a:bodyPr>
          <a:lstStyle/>
          <a:p>
            <a:pPr algn="ctr"/>
            <a:r>
              <a:rPr lang="en-US" sz="2900" dirty="0" smtClean="0">
                <a:latin typeface="OpenSans-Light"/>
              </a:rPr>
              <a:t>2014, students </a:t>
            </a:r>
            <a:r>
              <a:rPr lang="en-US" sz="2900" dirty="0">
                <a:latin typeface="OpenSans-Light"/>
              </a:rPr>
              <a:t>at the </a:t>
            </a:r>
            <a:r>
              <a:rPr lang="en-US" sz="2900" dirty="0" smtClean="0">
                <a:latin typeface="OpenSans-Light"/>
              </a:rPr>
              <a:t>competition </a:t>
            </a:r>
            <a:r>
              <a:rPr lang="en-US" sz="2900" dirty="0">
                <a:latin typeface="OpenSans-Light"/>
              </a:rPr>
              <a:t>in Wichita, KS</a:t>
            </a:r>
            <a:endParaRPr lang="fr-FR" sz="2900" dirty="0">
              <a:latin typeface="OpenSans-Light"/>
            </a:endParaRPr>
          </a:p>
        </p:txBody>
      </p:sp>
      <p:grpSp>
        <p:nvGrpSpPr>
          <p:cNvPr id="62" name="Group 61"/>
          <p:cNvGrpSpPr/>
          <p:nvPr/>
        </p:nvGrpSpPr>
        <p:grpSpPr>
          <a:xfrm>
            <a:off x="540200" y="9019818"/>
            <a:ext cx="11922377" cy="6786473"/>
            <a:chOff x="425020" y="8849472"/>
            <a:chExt cx="11922377" cy="6786473"/>
          </a:xfrm>
        </p:grpSpPr>
        <p:sp>
          <p:nvSpPr>
            <p:cNvPr id="31" name="TextBox 30"/>
            <p:cNvSpPr txBox="1"/>
            <p:nvPr/>
          </p:nvSpPr>
          <p:spPr>
            <a:xfrm>
              <a:off x="6774606" y="8849472"/>
              <a:ext cx="5572791" cy="6786473"/>
            </a:xfrm>
            <a:prstGeom prst="rect">
              <a:avLst/>
            </a:prstGeom>
            <a:noFill/>
          </p:spPr>
          <p:txBody>
            <a:bodyPr wrap="square" rtlCol="0">
              <a:spAutoFit/>
            </a:bodyPr>
            <a:lstStyle/>
            <a:p>
              <a:r>
                <a:rPr lang="en-US" sz="2900" b="1" dirty="0" smtClean="0">
                  <a:effectLst>
                    <a:outerShdw blurRad="38100" dist="38100" dir="2700000" algn="tl">
                      <a:srgbClr val="000000">
                        <a:alpha val="43137"/>
                      </a:srgbClr>
                    </a:outerShdw>
                  </a:effectLst>
                  <a:latin typeface="OpenSans-Light"/>
                </a:rPr>
                <a:t>UAS Study </a:t>
              </a:r>
              <a:r>
                <a:rPr lang="en-US" sz="2900" b="1" dirty="0">
                  <a:effectLst>
                    <a:outerShdw blurRad="38100" dist="38100" dir="2700000" algn="tl">
                      <a:srgbClr val="000000">
                        <a:alpha val="43137"/>
                      </a:srgbClr>
                    </a:outerShdw>
                  </a:effectLst>
                  <a:latin typeface="OpenSans-Light"/>
                </a:rPr>
                <a:t>Abroad Australia</a:t>
              </a:r>
            </a:p>
            <a:p>
              <a:r>
                <a:rPr lang="en-US" sz="2900" dirty="0">
                  <a:latin typeface="OpenSans-Light"/>
                </a:rPr>
                <a:t>Each summer, the UW conducts a study abroad class </a:t>
              </a:r>
              <a:r>
                <a:rPr lang="en-US" sz="2900" dirty="0" smtClean="0">
                  <a:latin typeface="OpenSans-Light"/>
                </a:rPr>
                <a:t>in Brisbane, Australia at the Queensland University of Technology (QUT).  This class focuses on UAS and collaboration with other robotic systems.  Students learn about UAS and their impact on the global economy and society.  Students conduct flight tests to gather environmental data such as multi-spectral imagery and telemetry.</a:t>
              </a:r>
              <a:endParaRPr lang="en-US" sz="2900" dirty="0">
                <a:latin typeface="OpenSans-Light"/>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5021" y="9143065"/>
              <a:ext cx="6110707" cy="4401205"/>
            </a:xfrm>
            <a:prstGeom prst="rect">
              <a:avLst/>
            </a:prstGeom>
            <a:ln>
              <a:noFill/>
            </a:ln>
            <a:effectLst>
              <a:outerShdw blurRad="292100" dist="139700" dir="2700000" algn="tl" rotWithShape="0">
                <a:srgbClr val="333333">
                  <a:alpha val="65000"/>
                </a:srgbClr>
              </a:outerShdw>
            </a:effectLst>
          </p:spPr>
        </p:pic>
        <p:sp>
          <p:nvSpPr>
            <p:cNvPr id="45" name="TextBox 44"/>
            <p:cNvSpPr txBox="1"/>
            <p:nvPr/>
          </p:nvSpPr>
          <p:spPr>
            <a:xfrm>
              <a:off x="425020" y="13664044"/>
              <a:ext cx="6110707" cy="1877437"/>
            </a:xfrm>
            <a:prstGeom prst="rect">
              <a:avLst/>
            </a:prstGeom>
            <a:noFill/>
          </p:spPr>
          <p:txBody>
            <a:bodyPr wrap="square" rtlCol="0">
              <a:spAutoFit/>
            </a:bodyPr>
            <a:lstStyle/>
            <a:p>
              <a:pPr algn="ctr"/>
              <a:r>
                <a:rPr lang="en-US" sz="2900" dirty="0" smtClean="0">
                  <a:latin typeface="OpenSans-Light"/>
                </a:rPr>
                <a:t>2015, students and Dr. Matthew </a:t>
              </a:r>
              <a:r>
                <a:rPr lang="en-US" sz="2900" dirty="0" err="1" smtClean="0">
                  <a:latin typeface="OpenSans-Light"/>
                </a:rPr>
                <a:t>Dunbabin</a:t>
              </a:r>
              <a:r>
                <a:rPr lang="en-US" sz="2900" dirty="0" smtClean="0">
                  <a:latin typeface="OpenSans-Light"/>
                </a:rPr>
                <a:t> at </a:t>
              </a:r>
              <a:r>
                <a:rPr lang="en-US" sz="2900" dirty="0">
                  <a:latin typeface="OpenSans-Light"/>
                </a:rPr>
                <a:t>the </a:t>
              </a:r>
              <a:r>
                <a:rPr lang="en-US" sz="2900" dirty="0" smtClean="0">
                  <a:latin typeface="OpenSans-Light"/>
                </a:rPr>
                <a:t>Samford Ecological Research Facility (SERF) in Camp Mountain, QLD, Australia </a:t>
              </a:r>
              <a:endParaRPr lang="fr-FR" sz="2900" dirty="0">
                <a:latin typeface="OpenSans-Light"/>
              </a:endParaRPr>
            </a:p>
          </p:txBody>
        </p:sp>
      </p:grpSp>
      <p:sp>
        <p:nvSpPr>
          <p:cNvPr id="47" name="TextBox 46"/>
          <p:cNvSpPr txBox="1"/>
          <p:nvPr/>
        </p:nvSpPr>
        <p:spPr>
          <a:xfrm>
            <a:off x="425019" y="16108436"/>
            <a:ext cx="8748615" cy="4555093"/>
          </a:xfrm>
          <a:prstGeom prst="rect">
            <a:avLst/>
          </a:prstGeom>
          <a:noFill/>
        </p:spPr>
        <p:txBody>
          <a:bodyPr wrap="square" rtlCol="0">
            <a:spAutoFit/>
          </a:bodyPr>
          <a:lstStyle/>
          <a:p>
            <a:r>
              <a:rPr lang="en-US" sz="2900" b="1" dirty="0" smtClean="0">
                <a:effectLst>
                  <a:outerShdw blurRad="38100" dist="38100" dir="2700000" algn="tl">
                    <a:srgbClr val="000000">
                      <a:alpha val="43137"/>
                    </a:srgbClr>
                  </a:outerShdw>
                </a:effectLst>
                <a:latin typeface="OpenSans-Light"/>
              </a:rPr>
              <a:t>Localization and Situational Awareness in GPS-Denied Environments</a:t>
            </a:r>
            <a:endParaRPr lang="en-US" sz="2900" b="1" dirty="0">
              <a:effectLst>
                <a:outerShdw blurRad="38100" dist="38100" dir="2700000" algn="tl">
                  <a:srgbClr val="000000">
                    <a:alpha val="43137"/>
                  </a:srgbClr>
                </a:outerShdw>
              </a:effectLst>
              <a:latin typeface="OpenSans-Light"/>
            </a:endParaRPr>
          </a:p>
          <a:p>
            <a:r>
              <a:rPr lang="en-US" sz="2900" dirty="0" smtClean="0">
                <a:latin typeface="OpenSans-Light"/>
              </a:rPr>
              <a:t>The UW is developing a system to allow UAS to operate in GPS-denied environments.  This system uses  a combination of ADS-B transponders and </a:t>
            </a:r>
            <a:r>
              <a:rPr lang="en-US" sz="2900" dirty="0" err="1" smtClean="0">
                <a:latin typeface="OpenSans-Light"/>
              </a:rPr>
              <a:t>multilateration</a:t>
            </a:r>
            <a:r>
              <a:rPr lang="en-US" sz="2900" dirty="0" smtClean="0">
                <a:latin typeface="OpenSans-Light"/>
              </a:rPr>
              <a:t> systems to provide situational awareness to a UAS operator even if the aircraft is unware of its GPS location.  This project includes flight test demonstrations of UAS interacting with manned aircraft in the National Airspace System.</a:t>
            </a:r>
            <a:endParaRPr lang="en-US" sz="2900" dirty="0">
              <a:latin typeface="OpenSans-Light"/>
            </a:endParaRPr>
          </a:p>
        </p:txBody>
      </p:sp>
      <p:pic>
        <p:nvPicPr>
          <p:cNvPr id="22" name="Picture 21"/>
          <p:cNvPicPr>
            <a:picLocks noChangeAspect="1"/>
          </p:cNvPicPr>
          <p:nvPr/>
        </p:nvPicPr>
        <p:blipFill>
          <a:blip r:embed="rId12"/>
          <a:stretch>
            <a:fillRect/>
          </a:stretch>
        </p:blipFill>
        <p:spPr>
          <a:xfrm>
            <a:off x="12610809" y="10972820"/>
            <a:ext cx="10265956" cy="3565233"/>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rotWithShape="1">
          <a:blip r:embed="rId13"/>
          <a:srcRect l="382" t="959" r="46984" b="3545"/>
          <a:stretch/>
        </p:blipFill>
        <p:spPr>
          <a:xfrm>
            <a:off x="14448324" y="15039609"/>
            <a:ext cx="8376841" cy="5453584"/>
          </a:xfrm>
          <a:prstGeom prst="rect">
            <a:avLst/>
          </a:prstGeom>
          <a:ln>
            <a:noFill/>
          </a:ln>
          <a:effectLst>
            <a:outerShdw blurRad="292100" dist="139700" dir="2700000" algn="tl" rotWithShape="0">
              <a:srgbClr val="333333">
                <a:alpha val="65000"/>
              </a:srgbClr>
            </a:outerShdw>
          </a:effectLst>
        </p:spPr>
      </p:pic>
      <p:grpSp>
        <p:nvGrpSpPr>
          <p:cNvPr id="68" name="Group 67"/>
          <p:cNvGrpSpPr/>
          <p:nvPr/>
        </p:nvGrpSpPr>
        <p:grpSpPr>
          <a:xfrm>
            <a:off x="571430" y="21154860"/>
            <a:ext cx="11218483" cy="3505044"/>
            <a:chOff x="425021" y="21004470"/>
            <a:chExt cx="11218483" cy="3505044"/>
          </a:xfrm>
        </p:grpSpPr>
        <p:grpSp>
          <p:nvGrpSpPr>
            <p:cNvPr id="52" name="Group 51"/>
            <p:cNvGrpSpPr/>
            <p:nvPr/>
          </p:nvGrpSpPr>
          <p:grpSpPr>
            <a:xfrm>
              <a:off x="571429" y="21004470"/>
              <a:ext cx="11072075" cy="1067295"/>
              <a:chOff x="271558" y="2337235"/>
              <a:chExt cx="11072075" cy="1067295"/>
            </a:xfrm>
          </p:grpSpPr>
          <p:sp>
            <p:nvSpPr>
              <p:cNvPr id="53" name="TextBox 52"/>
              <p:cNvSpPr txBox="1"/>
              <p:nvPr/>
            </p:nvSpPr>
            <p:spPr>
              <a:xfrm>
                <a:off x="893063" y="2337235"/>
                <a:ext cx="10450570"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Thank You </a:t>
                </a:r>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AUVSI Cascade</a:t>
                </a:r>
                <a:endParaRPr lang="en-US" sz="2400" b="1" dirty="0">
                  <a:effectLst>
                    <a:outerShdw blurRad="38100" dist="38100" dir="2700000" algn="tl">
                      <a:srgbClr val="000000">
                        <a:alpha val="43137"/>
                      </a:srgbClr>
                    </a:outerShdw>
                  </a:effectLst>
                  <a:latin typeface="OpenSans-Light"/>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558" y="2995929"/>
                <a:ext cx="4234192" cy="408601"/>
              </a:xfrm>
              <a:prstGeom prst="rect">
                <a:avLst/>
              </a:prstGeom>
              <a:noFill/>
              <a:ln>
                <a:noFill/>
              </a:ln>
            </p:spPr>
          </p:pic>
        </p:grpSp>
        <p:sp>
          <p:nvSpPr>
            <p:cNvPr id="57" name="TextBox 56"/>
            <p:cNvSpPr txBox="1"/>
            <p:nvPr/>
          </p:nvSpPr>
          <p:spPr>
            <a:xfrm>
              <a:off x="425021" y="22185801"/>
              <a:ext cx="10925666" cy="2323713"/>
            </a:xfrm>
            <a:prstGeom prst="rect">
              <a:avLst/>
            </a:prstGeom>
            <a:noFill/>
          </p:spPr>
          <p:txBody>
            <a:bodyPr wrap="square" rtlCol="0">
              <a:spAutoFit/>
            </a:bodyPr>
            <a:lstStyle/>
            <a:p>
              <a:r>
                <a:rPr lang="en-US" sz="2900" dirty="0" smtClean="0">
                  <a:latin typeface="OpenSans-Light"/>
                </a:rPr>
                <a:t>The UW </a:t>
              </a:r>
              <a:r>
                <a:rPr lang="en-US" sz="2900" dirty="0" smtClean="0">
                  <a:latin typeface="OpenSans-Light"/>
                </a:rPr>
                <a:t>greatly appreciates the support of the AUVSI Cascade chapter.  </a:t>
              </a:r>
              <a:r>
                <a:rPr lang="en-US" sz="2900" dirty="0" smtClean="0">
                  <a:latin typeface="OpenSans-Light"/>
                </a:rPr>
                <a:t>Funds provided by AUVSI Cascade were used to support student UAS projects in areas such as precision agriculture, vision based navigation, and unmanned systems design.</a:t>
              </a:r>
              <a:endParaRPr lang="en-US" sz="2900" dirty="0" smtClean="0">
                <a:latin typeface="OpenSans-Light"/>
              </a:endParaRPr>
            </a:p>
          </p:txBody>
        </p:sp>
      </p:grpSp>
      <p:pic>
        <p:nvPicPr>
          <p:cNvPr id="46" name="Picture 45"/>
          <p:cNvPicPr>
            <a:picLocks noChangeAspect="1"/>
          </p:cNvPicPr>
          <p:nvPr/>
        </p:nvPicPr>
        <p:blipFill>
          <a:blip r:embed="rId14">
            <a:clrChange>
              <a:clrFrom>
                <a:srgbClr val="FFFFFF"/>
              </a:clrFrom>
              <a:clrTo>
                <a:srgbClr val="FFFFFF">
                  <a:alpha val="0"/>
                </a:srgbClr>
              </a:clrTo>
            </a:clrChange>
          </a:blip>
          <a:stretch>
            <a:fillRect/>
          </a:stretch>
        </p:blipFill>
        <p:spPr>
          <a:xfrm>
            <a:off x="10896802" y="16906543"/>
            <a:ext cx="3378951" cy="3568424"/>
          </a:xfrm>
          <a:prstGeom prst="rect">
            <a:avLst/>
          </a:prstGeom>
        </p:spPr>
      </p:pic>
      <p:pic>
        <p:nvPicPr>
          <p:cNvPr id="48" name="Picture 47"/>
          <p:cNvPicPr>
            <a:picLocks noChangeAspect="1"/>
          </p:cNvPicPr>
          <p:nvPr/>
        </p:nvPicPr>
        <p:blipFill>
          <a:blip r:embed="rId15">
            <a:clrChange>
              <a:clrFrom>
                <a:srgbClr val="FFFFFF"/>
              </a:clrFrom>
              <a:clrTo>
                <a:srgbClr val="FFFFFF">
                  <a:alpha val="0"/>
                </a:srgbClr>
              </a:clrTo>
            </a:clrChange>
          </a:blip>
          <a:stretch>
            <a:fillRect/>
          </a:stretch>
        </p:blipFill>
        <p:spPr>
          <a:xfrm>
            <a:off x="9140929" y="15790075"/>
            <a:ext cx="2615316" cy="2013300"/>
          </a:xfrm>
          <a:prstGeom prst="rect">
            <a:avLst/>
          </a:prstGeom>
        </p:spPr>
      </p:pic>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38975" y="24573632"/>
            <a:ext cx="6909612" cy="2813360"/>
          </a:xfrm>
          <a:prstGeom prst="rect">
            <a:avLst/>
          </a:prstGeom>
        </p:spPr>
      </p:pic>
    </p:spTree>
    <p:extLst>
      <p:ext uri="{BB962C8B-B14F-4D97-AF65-F5344CB8AC3E}">
        <p14:creationId xmlns:p14="http://schemas.microsoft.com/office/powerpoint/2010/main" val="950357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451963" y="1071927"/>
            <a:ext cx="13361139" cy="3968186"/>
            <a:chOff x="425020" y="21004470"/>
            <a:chExt cx="13361139" cy="3968186"/>
          </a:xfrm>
        </p:grpSpPr>
        <p:grpSp>
          <p:nvGrpSpPr>
            <p:cNvPr id="23" name="Group 22"/>
            <p:cNvGrpSpPr/>
            <p:nvPr/>
          </p:nvGrpSpPr>
          <p:grpSpPr>
            <a:xfrm>
              <a:off x="571429" y="21004470"/>
              <a:ext cx="11072075" cy="1067295"/>
              <a:chOff x="271558" y="2337235"/>
              <a:chExt cx="11072075" cy="1067295"/>
            </a:xfrm>
          </p:grpSpPr>
          <p:sp>
            <p:nvSpPr>
              <p:cNvPr id="25" name="TextBox 24"/>
              <p:cNvSpPr txBox="1"/>
              <p:nvPr/>
            </p:nvSpPr>
            <p:spPr>
              <a:xfrm>
                <a:off x="893063" y="2337235"/>
                <a:ext cx="10450570"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Thank You 3DRobotics</a:t>
                </a:r>
                <a:endParaRPr lang="en-US" sz="2400" b="1" dirty="0">
                  <a:effectLst>
                    <a:outerShdw blurRad="38100" dist="38100" dir="2700000" algn="tl">
                      <a:srgbClr val="000000">
                        <a:alpha val="43137"/>
                      </a:srgbClr>
                    </a:outerShdw>
                  </a:effectLst>
                  <a:latin typeface="OpenSans-Light"/>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558" y="2995929"/>
                <a:ext cx="4234192" cy="408601"/>
              </a:xfrm>
              <a:prstGeom prst="rect">
                <a:avLst/>
              </a:prstGeom>
              <a:noFill/>
              <a:ln>
                <a:noFill/>
              </a:ln>
            </p:spPr>
          </p:pic>
        </p:grpSp>
        <p:sp>
          <p:nvSpPr>
            <p:cNvPr id="24" name="TextBox 23"/>
            <p:cNvSpPr txBox="1"/>
            <p:nvPr/>
          </p:nvSpPr>
          <p:spPr>
            <a:xfrm>
              <a:off x="425020" y="22202667"/>
              <a:ext cx="13361139" cy="2769989"/>
            </a:xfrm>
            <a:prstGeom prst="rect">
              <a:avLst/>
            </a:prstGeom>
            <a:noFill/>
          </p:spPr>
          <p:txBody>
            <a:bodyPr wrap="square" rtlCol="0">
              <a:spAutoFit/>
            </a:bodyPr>
            <a:lstStyle/>
            <a:p>
              <a:r>
                <a:rPr lang="en-US" sz="2900" dirty="0" smtClean="0">
                  <a:latin typeface="OpenSans-Light"/>
                </a:rPr>
                <a:t>The UW AFSL extensively utilizes avionics and equipment from 3DRobotics. Aircraft are equipped with </a:t>
              </a:r>
              <a:r>
                <a:rPr lang="en-US" sz="2900" dirty="0" err="1" smtClean="0">
                  <a:latin typeface="OpenSans-Light"/>
                </a:rPr>
                <a:t>Pixhawk</a:t>
              </a:r>
              <a:r>
                <a:rPr lang="en-US" sz="2900" dirty="0" smtClean="0">
                  <a:latin typeface="OpenSans-Light"/>
                </a:rPr>
                <a:t> autopilot systems that communicate with a ground station via the 3DR radio set.  Combining this with the 3DR </a:t>
              </a:r>
              <a:r>
                <a:rPr lang="en-US" sz="2900" dirty="0" err="1" smtClean="0">
                  <a:latin typeface="OpenSans-Light"/>
                </a:rPr>
                <a:t>uBlox</a:t>
              </a:r>
              <a:r>
                <a:rPr lang="en-US" sz="2900" dirty="0" smtClean="0">
                  <a:latin typeface="OpenSans-Light"/>
                </a:rPr>
                <a:t> GPS, </a:t>
              </a:r>
              <a:r>
                <a:rPr lang="en-US" sz="2900" dirty="0" err="1" smtClean="0">
                  <a:latin typeface="OpenSans-Light"/>
                </a:rPr>
                <a:t>Pixhawk</a:t>
              </a:r>
              <a:r>
                <a:rPr lang="en-US" sz="2900" dirty="0" smtClean="0">
                  <a:latin typeface="OpenSans-Light"/>
                </a:rPr>
                <a:t> Airspeed Sensor Kit, and the </a:t>
              </a:r>
              <a:r>
                <a:rPr lang="en-US" sz="2900" dirty="0" err="1" smtClean="0">
                  <a:latin typeface="OpenSans-Light"/>
                </a:rPr>
                <a:t>Pixhawk</a:t>
              </a:r>
              <a:r>
                <a:rPr lang="en-US" sz="2900" dirty="0" smtClean="0">
                  <a:latin typeface="OpenSans-Light"/>
                </a:rPr>
                <a:t> External LED and USB port makes AFSL aircraft truly autonomous and able to support advanced aerospace research at the UW.  Thank you 3DRobotics!</a:t>
              </a:r>
            </a:p>
          </p:txBody>
        </p:sp>
      </p:grpSp>
      <p:pic>
        <p:nvPicPr>
          <p:cNvPr id="27" name="Picture 26"/>
          <p:cNvPicPr>
            <a:picLocks noChangeAspect="1"/>
          </p:cNvPicPr>
          <p:nvPr/>
        </p:nvPicPr>
        <p:blipFill>
          <a:blip r:embed="rId3"/>
          <a:stretch>
            <a:fillRect/>
          </a:stretch>
        </p:blipFill>
        <p:spPr>
          <a:xfrm>
            <a:off x="16302777" y="1095018"/>
            <a:ext cx="6429001" cy="6429001"/>
          </a:xfrm>
          <a:prstGeom prst="rect">
            <a:avLst/>
          </a:prstGeom>
          <a:ln>
            <a:noFill/>
          </a:ln>
          <a:effectLst>
            <a:outerShdw blurRad="292100" dist="139700" dir="2700000" algn="tl" rotWithShape="0">
              <a:srgbClr val="333333">
                <a:alpha val="65000"/>
              </a:srgbClr>
            </a:outerShdw>
          </a:effectLst>
        </p:spPr>
      </p:pic>
      <p:pic>
        <p:nvPicPr>
          <p:cNvPr id="28" name="Picture 6" descr="http://api.ning.com/files/EKqK2BU7aOu7RnVuma88LfD8CX80nvfC-5AmtlnCuBFPoAxei0RjPFOrillknYI0Jd41BM94NcF3GMewqDip1Q__/3dr_logo_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220" y="5329786"/>
            <a:ext cx="10841114" cy="20381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52538" y="9436994"/>
            <a:ext cx="13361139" cy="3968186"/>
            <a:chOff x="425020" y="21004470"/>
            <a:chExt cx="13361139" cy="3968186"/>
          </a:xfrm>
        </p:grpSpPr>
        <p:grpSp>
          <p:nvGrpSpPr>
            <p:cNvPr id="10" name="Group 9"/>
            <p:cNvGrpSpPr/>
            <p:nvPr/>
          </p:nvGrpSpPr>
          <p:grpSpPr>
            <a:xfrm>
              <a:off x="571429" y="21004470"/>
              <a:ext cx="11072075" cy="1067295"/>
              <a:chOff x="271558" y="2337235"/>
              <a:chExt cx="11072075" cy="1067295"/>
            </a:xfrm>
          </p:grpSpPr>
          <p:sp>
            <p:nvSpPr>
              <p:cNvPr id="12" name="TextBox 11"/>
              <p:cNvSpPr txBox="1"/>
              <p:nvPr/>
            </p:nvSpPr>
            <p:spPr>
              <a:xfrm>
                <a:off x="893063" y="2337235"/>
                <a:ext cx="10450570" cy="769441"/>
              </a:xfrm>
              <a:prstGeom prst="rect">
                <a:avLst/>
              </a:prstGeom>
              <a:noFill/>
            </p:spPr>
            <p:txBody>
              <a:bodyPr wrap="square" rtlCol="0">
                <a:spAutoFit/>
              </a:bodyPr>
              <a:lstStyle/>
              <a:p>
                <a:r>
                  <a:rPr lang="en-US" sz="4400" b="1" cap="all" dirty="0"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Thank You </a:t>
                </a:r>
                <a:r>
                  <a:rPr lang="en-US" sz="4400" b="1" cap="all" dirty="0" err="1" smtClean="0">
                    <a:solidFill>
                      <a:srgbClr val="32006E"/>
                    </a:solidFill>
                    <a:effectLst>
                      <a:outerShdw blurRad="38100" dist="38100" dir="2700000" algn="tl">
                        <a:srgbClr val="000000">
                          <a:alpha val="43137"/>
                        </a:srgbClr>
                      </a:outerShdw>
                    </a:effectLst>
                    <a:latin typeface="EncodeSansNormal-Black"/>
                    <a:ea typeface="MS Mincho" panose="02020609040205080304" pitchFamily="49" charset="-128"/>
                    <a:cs typeface="EncodeSansNormal-Black"/>
                  </a:rPr>
                  <a:t>Micasense</a:t>
                </a:r>
                <a:endParaRPr lang="en-US" sz="2400" b="1" dirty="0">
                  <a:effectLst>
                    <a:outerShdw blurRad="38100" dist="38100" dir="2700000" algn="tl">
                      <a:srgbClr val="000000">
                        <a:alpha val="43137"/>
                      </a:srgbClr>
                    </a:outerShdw>
                  </a:effectLst>
                  <a:latin typeface="OpenSans-Light"/>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558" y="2995929"/>
                <a:ext cx="4234192" cy="408601"/>
              </a:xfrm>
              <a:prstGeom prst="rect">
                <a:avLst/>
              </a:prstGeom>
              <a:noFill/>
              <a:ln>
                <a:noFill/>
              </a:ln>
            </p:spPr>
          </p:pic>
        </p:grpSp>
        <p:sp>
          <p:nvSpPr>
            <p:cNvPr id="11" name="TextBox 10"/>
            <p:cNvSpPr txBox="1"/>
            <p:nvPr/>
          </p:nvSpPr>
          <p:spPr>
            <a:xfrm>
              <a:off x="425020" y="22202667"/>
              <a:ext cx="13361139" cy="2769989"/>
            </a:xfrm>
            <a:prstGeom prst="rect">
              <a:avLst/>
            </a:prstGeom>
            <a:noFill/>
          </p:spPr>
          <p:txBody>
            <a:bodyPr wrap="square" rtlCol="0">
              <a:spAutoFit/>
            </a:bodyPr>
            <a:lstStyle/>
            <a:p>
              <a:r>
                <a:rPr lang="en-US" sz="2900" dirty="0" smtClean="0">
                  <a:latin typeface="OpenSans-Light"/>
                </a:rPr>
                <a:t>The UW AFSL extensively utilizes the MicaSense </a:t>
              </a:r>
              <a:r>
                <a:rPr lang="en-US" sz="2900" dirty="0" err="1" smtClean="0">
                  <a:latin typeface="OpenSans-Light"/>
                </a:rPr>
                <a:t>RedEdge</a:t>
              </a:r>
              <a:r>
                <a:rPr lang="en-US" sz="2900" dirty="0" smtClean="0">
                  <a:latin typeface="OpenSans-Light"/>
                </a:rPr>
                <a:t> camera and associated technologies such as the Atlas data processing and analysis service. MicaSense technologies such as these transform UW aircraft into advanced remote sensing platforms capable of advanced agricultural research.  MicaSense has continued to support advanced aerospace research and education at the UW.  Thank you MicaSense!</a:t>
              </a:r>
            </a:p>
          </p:txBody>
        </p:sp>
      </p:grpSp>
      <p:pic>
        <p:nvPicPr>
          <p:cNvPr id="14" name="Picture 13"/>
          <p:cNvPicPr>
            <a:picLocks noChangeAspect="1"/>
          </p:cNvPicPr>
          <p:nvPr/>
        </p:nvPicPr>
        <p:blipFill>
          <a:blip r:embed="rId5"/>
          <a:stretch>
            <a:fillRect/>
          </a:stretch>
        </p:blipFill>
        <p:spPr>
          <a:xfrm>
            <a:off x="14256862" y="9550288"/>
            <a:ext cx="8474916" cy="624859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rotWithShape="1">
          <a:blip r:embed="rId6"/>
          <a:srcRect t="33907" b="37191"/>
          <a:stretch/>
        </p:blipFill>
        <p:spPr>
          <a:xfrm>
            <a:off x="2228780" y="13327621"/>
            <a:ext cx="10899102" cy="3110665"/>
          </a:xfrm>
          <a:prstGeom prst="rect">
            <a:avLst/>
          </a:prstGeom>
        </p:spPr>
      </p:pic>
    </p:spTree>
    <p:extLst>
      <p:ext uri="{BB962C8B-B14F-4D97-AF65-F5344CB8AC3E}">
        <p14:creationId xmlns:p14="http://schemas.microsoft.com/office/powerpoint/2010/main" val="1149476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7404" y="2078137"/>
            <a:ext cx="5097437" cy="6305553"/>
            <a:chOff x="-11125269" y="15039609"/>
            <a:chExt cx="5097437" cy="6305553"/>
          </a:xfrm>
        </p:grpSpPr>
        <p:pic>
          <p:nvPicPr>
            <p:cNvPr id="13" name="Picture 6" descr="http://api.ning.com/files/EKqK2BU7aOu7RnVuma88LfD8CX80nvfC-5AmtlnCuBFPoAxei0RjPFOrillknYI0Jd41BM94NcF3GMewqDip1Q__/3dr_logo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7801" y="15039609"/>
              <a:ext cx="47625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11125269" y="16247725"/>
              <a:ext cx="5097437" cy="5097437"/>
            </a:xfrm>
            <a:prstGeom prst="rect">
              <a:avLst/>
            </a:prstGeom>
            <a:ln>
              <a:noFill/>
            </a:ln>
            <a:effectLst>
              <a:outerShdw blurRad="292100" dist="139700" dir="2700000" algn="tl" rotWithShape="0">
                <a:srgbClr val="333333">
                  <a:alpha val="65000"/>
                </a:srgbClr>
              </a:outerShdw>
            </a:effectLst>
          </p:spPr>
        </p:pic>
      </p:grpSp>
      <p:pic>
        <p:nvPicPr>
          <p:cNvPr id="6"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63560" y="5230914"/>
            <a:ext cx="5419433" cy="197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12259600" y="2449369"/>
            <a:ext cx="3934694" cy="2836640"/>
          </a:xfrm>
          <a:prstGeom prst="rect">
            <a:avLst/>
          </a:prstGeom>
        </p:spPr>
      </p:pic>
      <p:pic>
        <p:nvPicPr>
          <p:cNvPr id="8" name="Picture 7"/>
          <p:cNvPicPr>
            <a:picLocks noChangeAspect="1"/>
          </p:cNvPicPr>
          <p:nvPr/>
        </p:nvPicPr>
        <p:blipFill>
          <a:blip r:embed="rId6"/>
          <a:stretch>
            <a:fillRect/>
          </a:stretch>
        </p:blipFill>
        <p:spPr>
          <a:xfrm>
            <a:off x="17761709" y="2479090"/>
            <a:ext cx="4526905" cy="2518136"/>
          </a:xfrm>
          <a:prstGeom prst="rect">
            <a:avLst/>
          </a:prstGeom>
        </p:spPr>
      </p:pic>
      <p:pic>
        <p:nvPicPr>
          <p:cNvPr id="9" name="Picture 8"/>
          <p:cNvPicPr>
            <a:picLocks noChangeAspect="1"/>
          </p:cNvPicPr>
          <p:nvPr/>
        </p:nvPicPr>
        <p:blipFill>
          <a:blip r:embed="rId7"/>
          <a:stretch>
            <a:fillRect/>
          </a:stretch>
        </p:blipFill>
        <p:spPr>
          <a:xfrm>
            <a:off x="11665304" y="5473574"/>
            <a:ext cx="5181765" cy="1817709"/>
          </a:xfrm>
          <a:prstGeom prst="rect">
            <a:avLst/>
          </a:prstGeom>
        </p:spPr>
      </p:pic>
      <p:grpSp>
        <p:nvGrpSpPr>
          <p:cNvPr id="11" name="Group 10"/>
          <p:cNvGrpSpPr/>
          <p:nvPr/>
        </p:nvGrpSpPr>
        <p:grpSpPr>
          <a:xfrm>
            <a:off x="15845683" y="24574116"/>
            <a:ext cx="6588793" cy="3168022"/>
            <a:chOff x="16630605" y="24574116"/>
            <a:chExt cx="5653661" cy="3004738"/>
          </a:xfrm>
        </p:grpSpPr>
        <p:sp>
          <p:nvSpPr>
            <p:cNvPr id="15" name="Rounded Rectangle 14"/>
            <p:cNvSpPr/>
            <p:nvPr/>
          </p:nvSpPr>
          <p:spPr>
            <a:xfrm>
              <a:off x="16630605" y="24574116"/>
              <a:ext cx="5653661" cy="3004738"/>
            </a:xfrm>
            <a:prstGeom prst="roundRect">
              <a:avLst/>
            </a:prstGeom>
            <a:noFill/>
            <a:ln w="57150">
              <a:solidFill>
                <a:srgbClr val="320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816629" y="24737657"/>
              <a:ext cx="5281611" cy="2769989"/>
            </a:xfrm>
            <a:prstGeom prst="rect">
              <a:avLst/>
            </a:prstGeom>
            <a:noFill/>
            <a:ln w="57150">
              <a:noFill/>
            </a:ln>
          </p:spPr>
          <p:txBody>
            <a:bodyPr wrap="square" rtlCol="0">
              <a:spAutoFit/>
            </a:bodyPr>
            <a:lstStyle/>
            <a:p>
              <a:pPr algn="ctr"/>
              <a:r>
                <a:rPr lang="en-US" sz="2900" b="1" dirty="0" smtClean="0">
                  <a:effectLst>
                    <a:outerShdw blurRad="38100" dist="38100" dir="2700000" algn="tl">
                      <a:srgbClr val="000000">
                        <a:alpha val="43137"/>
                      </a:srgbClr>
                    </a:outerShdw>
                  </a:effectLst>
                  <a:latin typeface="OpenSans-Light"/>
                </a:rPr>
                <a:t>Are you interested in UAS at UW?  Please contact:</a:t>
              </a:r>
            </a:p>
            <a:p>
              <a:pPr algn="ctr"/>
              <a:r>
                <a:rPr lang="en-US" sz="2900" b="1" dirty="0" smtClean="0">
                  <a:effectLst>
                    <a:outerShdw blurRad="38100" dist="38100" dir="2700000" algn="tl">
                      <a:srgbClr val="000000">
                        <a:alpha val="43137"/>
                      </a:srgbClr>
                    </a:outerShdw>
                  </a:effectLst>
                  <a:latin typeface="OpenSans-Light"/>
                </a:rPr>
                <a:t>Christopher </a:t>
              </a:r>
              <a:r>
                <a:rPr lang="en-US" sz="2900" b="1" dirty="0" err="1" smtClean="0">
                  <a:effectLst>
                    <a:outerShdw blurRad="38100" dist="38100" dir="2700000" algn="tl">
                      <a:srgbClr val="000000">
                        <a:alpha val="43137"/>
                      </a:srgbClr>
                    </a:outerShdw>
                  </a:effectLst>
                  <a:latin typeface="OpenSans-Light"/>
                </a:rPr>
                <a:t>Lum</a:t>
              </a:r>
              <a:r>
                <a:rPr lang="en-US" sz="2900" b="1" dirty="0">
                  <a:effectLst>
                    <a:outerShdw blurRad="38100" dist="38100" dir="2700000" algn="tl">
                      <a:srgbClr val="000000">
                        <a:alpha val="43137"/>
                      </a:srgbClr>
                    </a:outerShdw>
                  </a:effectLst>
                  <a:latin typeface="OpenSans-Light"/>
                </a:rPr>
                <a:t>, </a:t>
              </a:r>
              <a:r>
                <a:rPr lang="en-US" sz="2900" b="1" dirty="0" smtClean="0">
                  <a:effectLst>
                    <a:outerShdw blurRad="38100" dist="38100" dir="2700000" algn="tl">
                      <a:srgbClr val="000000">
                        <a:alpha val="43137"/>
                      </a:srgbClr>
                    </a:outerShdw>
                  </a:effectLst>
                  <a:latin typeface="OpenSans-Light"/>
                </a:rPr>
                <a:t>lum@u.washington.edu</a:t>
              </a:r>
            </a:p>
            <a:p>
              <a:pPr algn="ctr"/>
              <a:r>
                <a:rPr lang="en-US" sz="2900" b="1" dirty="0" smtClean="0">
                  <a:effectLst>
                    <a:outerShdw blurRad="38100" dist="38100" dir="2700000" algn="tl">
                      <a:srgbClr val="000000">
                        <a:alpha val="43137"/>
                      </a:srgbClr>
                    </a:outerShdw>
                  </a:effectLst>
                  <a:latin typeface="OpenSans-Light"/>
                </a:rPr>
                <a:t>https</a:t>
              </a:r>
              <a:r>
                <a:rPr lang="en-US" sz="2900" b="1" dirty="0">
                  <a:effectLst>
                    <a:outerShdw blurRad="38100" dist="38100" dir="2700000" algn="tl">
                      <a:srgbClr val="000000">
                        <a:alpha val="43137"/>
                      </a:srgbClr>
                    </a:outerShdw>
                  </a:effectLst>
                  <a:latin typeface="OpenSans-Light"/>
                </a:rPr>
                <a:t>://www.aa.washington.edu/research/afsl/research</a:t>
              </a:r>
            </a:p>
          </p:txBody>
        </p:sp>
      </p:grpSp>
      <p:grpSp>
        <p:nvGrpSpPr>
          <p:cNvPr id="18" name="Group 17"/>
          <p:cNvGrpSpPr/>
          <p:nvPr/>
        </p:nvGrpSpPr>
        <p:grpSpPr>
          <a:xfrm>
            <a:off x="2491862" y="17828933"/>
            <a:ext cx="6273800" cy="6052467"/>
            <a:chOff x="8439581" y="19649408"/>
            <a:chExt cx="6273800" cy="6052467"/>
          </a:xfrm>
        </p:grpSpPr>
        <p:pic>
          <p:nvPicPr>
            <p:cNvPr id="19" name="Picture 18"/>
            <p:cNvPicPr>
              <a:picLocks noChangeAspect="1"/>
            </p:cNvPicPr>
            <p:nvPr/>
          </p:nvPicPr>
          <p:blipFill>
            <a:blip r:embed="rId8"/>
            <a:stretch>
              <a:fillRect/>
            </a:stretch>
          </p:blipFill>
          <p:spPr>
            <a:xfrm>
              <a:off x="8439581" y="21076173"/>
              <a:ext cx="6273800" cy="4625702"/>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rotWithShape="1">
            <a:blip r:embed="rId9"/>
            <a:srcRect t="33907" b="37191"/>
            <a:stretch/>
          </p:blipFill>
          <p:spPr>
            <a:xfrm>
              <a:off x="9253021" y="19649408"/>
              <a:ext cx="4669307" cy="1332646"/>
            </a:xfrm>
            <a:prstGeom prst="rect">
              <a:avLst/>
            </a:prstGeom>
          </p:spPr>
        </p:pic>
      </p:gr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6345" y="8962456"/>
            <a:ext cx="8246293" cy="4857238"/>
          </a:xfrm>
          <a:prstGeom prst="rect">
            <a:avLst/>
          </a:prstGeom>
        </p:spPr>
      </p:pic>
    </p:spTree>
    <p:extLst>
      <p:ext uri="{BB962C8B-B14F-4D97-AF65-F5344CB8AC3E}">
        <p14:creationId xmlns:p14="http://schemas.microsoft.com/office/powerpoint/2010/main" val="2318808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5680</TotalTime>
  <Words>829</Words>
  <Application>Microsoft Office PowerPoint</Application>
  <PresentationFormat>Custom</PresentationFormat>
  <Paragraphs>50</Paragraphs>
  <Slides>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vt:i4>
      </vt:variant>
    </vt:vector>
  </HeadingPairs>
  <TitlesOfParts>
    <vt:vector size="16" baseType="lpstr">
      <vt:lpstr>MS Mincho</vt:lpstr>
      <vt:lpstr>Arial</vt:lpstr>
      <vt:lpstr>Baskerville Old Face</vt:lpstr>
      <vt:lpstr>Calibri</vt:lpstr>
      <vt:lpstr>Calibri Light</vt:lpstr>
      <vt:lpstr>Encode Sans Normal Black</vt:lpstr>
      <vt:lpstr>EncodeSansNormal-Black</vt:lpstr>
      <vt:lpstr>EncodeSansNormal-Thin</vt:lpstr>
      <vt:lpstr>OpenSans-Light</vt:lpstr>
      <vt:lpstr>Times New Roman</vt:lpstr>
      <vt:lpstr>Uni Sans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Lum</dc:creator>
  <cp:lastModifiedBy>Christopher Lum</cp:lastModifiedBy>
  <cp:revision>119</cp:revision>
  <cp:lastPrinted>2015-01-24T07:31:07Z</cp:lastPrinted>
  <dcterms:created xsi:type="dcterms:W3CDTF">2015-01-24T07:04:55Z</dcterms:created>
  <dcterms:modified xsi:type="dcterms:W3CDTF">2016-01-30T06:43:54Z</dcterms:modified>
</cp:coreProperties>
</file>